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4"/>
  </p:sldMasterIdLst>
  <p:notesMasterIdLst>
    <p:notesMasterId r:id="rId19"/>
  </p:notesMasterIdLst>
  <p:handoutMasterIdLst>
    <p:handoutMasterId r:id="rId20"/>
  </p:handoutMasterIdLst>
  <p:sldIdLst>
    <p:sldId id="256" r:id="rId5"/>
    <p:sldId id="264" r:id="rId6"/>
    <p:sldId id="267" r:id="rId7"/>
    <p:sldId id="266" r:id="rId8"/>
    <p:sldId id="269" r:id="rId9"/>
    <p:sldId id="272" r:id="rId10"/>
    <p:sldId id="270" r:id="rId11"/>
    <p:sldId id="271" r:id="rId12"/>
    <p:sldId id="265" r:id="rId13"/>
    <p:sldId id="273" r:id="rId14"/>
    <p:sldId id="274" r:id="rId15"/>
    <p:sldId id="275" r:id="rId16"/>
    <p:sldId id="276" r:id="rId17"/>
    <p:sldId id="260" r:id="rId18"/>
  </p:sldIdLst>
  <p:sldSz cx="12192000" cy="6858000"/>
  <p:notesSz cx="6858000" cy="9144000"/>
  <p:defaultTextStyle>
    <a:defPPr rtl="0"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05" autoAdjust="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1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Merma producción 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4000"/>
                    <a:satMod val="100000"/>
                    <a:lumMod val="108000"/>
                  </a:schemeClr>
                </a:gs>
                <a:gs pos="50000">
                  <a:schemeClr val="accent1">
                    <a:tint val="98000"/>
                    <a:shade val="100000"/>
                    <a:satMod val="100000"/>
                    <a:lumMod val="100000"/>
                  </a:schemeClr>
                </a:gs>
                <a:gs pos="100000">
                  <a:schemeClr val="accent1">
                    <a:shade val="72000"/>
                    <a:satMod val="120000"/>
                    <a:lumMod val="10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25400" dir="5400000" algn="ctr" rotWithShape="0">
                <a:srgbClr val="000000">
                  <a:alpha val="69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1200000"/>
              </a:lightRig>
            </a:scene3d>
            <a:sp3d prstMaterial="plastic">
              <a:bevelT w="25400" h="25400"/>
            </a:sp3d>
          </c:spPr>
          <c:invertIfNegative val="0"/>
          <c:cat>
            <c:strRef>
              <c:f>Sheet1!$A$2:$A$3</c:f>
              <c:strCache>
                <c:ptCount val="2"/>
                <c:pt idx="0">
                  <c:v>Lote A-1   [71 días]</c:v>
                </c:pt>
                <c:pt idx="1">
                  <c:v>Lote A-2   [42 días]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-4.8630976706170825</c:v>
                </c:pt>
                <c:pt idx="1">
                  <c:v>-3.1390134529147984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91-4AF2-B4D2-4567C608271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Merma laboratorio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4000"/>
                    <a:satMod val="100000"/>
                    <a:lumMod val="108000"/>
                  </a:schemeClr>
                </a:gs>
                <a:gs pos="50000">
                  <a:schemeClr val="accent2">
                    <a:tint val="98000"/>
                    <a:shade val="100000"/>
                    <a:satMod val="100000"/>
                    <a:lumMod val="100000"/>
                  </a:schemeClr>
                </a:gs>
                <a:gs pos="100000">
                  <a:schemeClr val="accent2">
                    <a:shade val="72000"/>
                    <a:satMod val="120000"/>
                    <a:lumMod val="10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25400" dir="5400000" algn="ctr" rotWithShape="0">
                <a:srgbClr val="000000">
                  <a:alpha val="69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1200000"/>
              </a:lightRig>
            </a:scene3d>
            <a:sp3d prstMaterial="plastic">
              <a:bevelT w="25400" h="25400"/>
            </a:sp3d>
          </c:spPr>
          <c:invertIfNegative val="0"/>
          <c:cat>
            <c:strRef>
              <c:f>Sheet1!$A$2:$A$3</c:f>
              <c:strCache>
                <c:ptCount val="2"/>
                <c:pt idx="0">
                  <c:v>Lote A-1   [71 días]</c:v>
                </c:pt>
                <c:pt idx="1">
                  <c:v>Lote A-2   [42 días]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-31.140171638741315</c:v>
                </c:pt>
                <c:pt idx="1">
                  <c:v>-52.690582959641254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91-4AF2-B4D2-4567C608271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Merma almacenamiento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4000"/>
                    <a:satMod val="100000"/>
                    <a:lumMod val="108000"/>
                  </a:schemeClr>
                </a:gs>
                <a:gs pos="50000">
                  <a:schemeClr val="accent3">
                    <a:tint val="98000"/>
                    <a:shade val="100000"/>
                    <a:satMod val="100000"/>
                    <a:lumMod val="100000"/>
                  </a:schemeClr>
                </a:gs>
                <a:gs pos="100000">
                  <a:schemeClr val="accent3">
                    <a:shade val="72000"/>
                    <a:satMod val="120000"/>
                    <a:lumMod val="10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25400" dir="5400000" algn="ctr" rotWithShape="0">
                <a:srgbClr val="000000">
                  <a:alpha val="69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1200000"/>
              </a:lightRig>
            </a:scene3d>
            <a:sp3d prstMaterial="plastic">
              <a:bevelT w="25400" h="25400"/>
            </a:sp3d>
          </c:spPr>
          <c:invertIfNegative val="0"/>
          <c:cat>
            <c:strRef>
              <c:f>Sheet1!$A$2:$A$3</c:f>
              <c:strCache>
                <c:ptCount val="2"/>
                <c:pt idx="0">
                  <c:v>Lote A-1   [71 días]</c:v>
                </c:pt>
                <c:pt idx="1">
                  <c:v>Lote A-2   [42 días]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-63.996730690641598</c:v>
                </c:pt>
                <c:pt idx="1">
                  <c:v>-44.170403587443943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91-4AF2-B4D2-4567C60827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15939599"/>
        <c:axId val="224596095"/>
        <c:axId val="0"/>
      </c:bar3DChart>
      <c:catAx>
        <c:axId val="2115939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24596095"/>
        <c:crosses val="autoZero"/>
        <c:auto val="1"/>
        <c:lblAlgn val="ctr"/>
        <c:lblOffset val="100"/>
        <c:noMultiLvlLbl val="1"/>
      </c:catAx>
      <c:valAx>
        <c:axId val="22459609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1159395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Merma producción 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4000"/>
                    <a:satMod val="100000"/>
                    <a:lumMod val="108000"/>
                  </a:schemeClr>
                </a:gs>
                <a:gs pos="50000">
                  <a:schemeClr val="accent1">
                    <a:tint val="98000"/>
                    <a:shade val="100000"/>
                    <a:satMod val="100000"/>
                    <a:lumMod val="100000"/>
                  </a:schemeClr>
                </a:gs>
                <a:gs pos="100000">
                  <a:schemeClr val="accent1">
                    <a:shade val="72000"/>
                    <a:satMod val="120000"/>
                    <a:lumMod val="10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25400" dir="5400000" rotWithShape="0">
                <a:srgbClr val="000000">
                  <a:alpha val="28000"/>
                </a:srgbClr>
              </a:outerShdw>
            </a:effectLst>
            <a:sp3d/>
          </c:spPr>
          <c:invertIfNegative val="0"/>
          <c:cat>
            <c:strRef>
              <c:f>Hoja1!$A$2:$A$3</c:f>
              <c:strCache>
                <c:ptCount val="2"/>
                <c:pt idx="0">
                  <c:v>Lote B-1 [Interior]</c:v>
                </c:pt>
                <c:pt idx="1">
                  <c:v>Lote B-2 [Exterior]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-1.9512195121951224</c:v>
                </c:pt>
                <c:pt idx="1">
                  <c:v>-2.4242424242424248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9C-4A56-A3A1-ADFEFF5D519F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Merma laboratorio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4000"/>
                    <a:satMod val="100000"/>
                    <a:lumMod val="108000"/>
                  </a:schemeClr>
                </a:gs>
                <a:gs pos="50000">
                  <a:schemeClr val="accent2">
                    <a:tint val="98000"/>
                    <a:shade val="100000"/>
                    <a:satMod val="100000"/>
                    <a:lumMod val="100000"/>
                  </a:schemeClr>
                </a:gs>
                <a:gs pos="100000">
                  <a:schemeClr val="accent2">
                    <a:shade val="72000"/>
                    <a:satMod val="120000"/>
                    <a:lumMod val="10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25400" dir="5400000" rotWithShape="0">
                <a:srgbClr val="000000">
                  <a:alpha val="28000"/>
                </a:srgbClr>
              </a:outerShdw>
            </a:effectLst>
            <a:sp3d/>
          </c:spPr>
          <c:invertIfNegative val="0"/>
          <c:cat>
            <c:strRef>
              <c:f>Hoja1!$A$2:$A$3</c:f>
              <c:strCache>
                <c:ptCount val="2"/>
                <c:pt idx="0">
                  <c:v>Lote B-1 [Interior]</c:v>
                </c:pt>
                <c:pt idx="1">
                  <c:v>Lote B-2 [Exterior]</c:v>
                </c:pt>
              </c:strCache>
            </c:strRef>
          </c:cat>
          <c:val>
            <c:numRef>
              <c:f>Hoja1!$C$2:$C$3</c:f>
              <c:numCache>
                <c:formatCode>General</c:formatCode>
                <c:ptCount val="2"/>
                <c:pt idx="0">
                  <c:v>-52.195121951219527</c:v>
                </c:pt>
                <c:pt idx="1">
                  <c:v>-25.984848484848488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89C-4A56-A3A1-ADFEFF5D519F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Merma almacenamiento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4000"/>
                    <a:satMod val="100000"/>
                    <a:lumMod val="108000"/>
                  </a:schemeClr>
                </a:gs>
                <a:gs pos="50000">
                  <a:schemeClr val="accent3">
                    <a:tint val="98000"/>
                    <a:shade val="100000"/>
                    <a:satMod val="100000"/>
                    <a:lumMod val="100000"/>
                  </a:schemeClr>
                </a:gs>
                <a:gs pos="100000">
                  <a:schemeClr val="accent3">
                    <a:shade val="72000"/>
                    <a:satMod val="120000"/>
                    <a:lumMod val="10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25400" dir="5400000" rotWithShape="0">
                <a:srgbClr val="000000">
                  <a:alpha val="28000"/>
                </a:srgbClr>
              </a:outerShdw>
            </a:effectLst>
            <a:sp3d/>
          </c:spPr>
          <c:invertIfNegative val="0"/>
          <c:cat>
            <c:strRef>
              <c:f>Hoja1!$A$2:$A$3</c:f>
              <c:strCache>
                <c:ptCount val="2"/>
                <c:pt idx="0">
                  <c:v>Lote B-1 [Interior]</c:v>
                </c:pt>
                <c:pt idx="1">
                  <c:v>Lote B-2 [Exterior]</c:v>
                </c:pt>
              </c:strCache>
            </c:strRef>
          </c:cat>
          <c:val>
            <c:numRef>
              <c:f>Hoja1!$D$2:$D$3</c:f>
              <c:numCache>
                <c:formatCode>General</c:formatCode>
                <c:ptCount val="2"/>
                <c:pt idx="0">
                  <c:v>-45.853658536585371</c:v>
                </c:pt>
                <c:pt idx="1">
                  <c:v>-71.590909090909093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89C-4A56-A3A1-ADFEFF5D51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75042480"/>
        <c:axId val="34145727"/>
        <c:axId val="0"/>
      </c:bar3DChart>
      <c:catAx>
        <c:axId val="1475042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4145727"/>
        <c:crosses val="autoZero"/>
        <c:auto val="1"/>
        <c:lblAlgn val="ctr"/>
        <c:lblOffset val="100"/>
        <c:noMultiLvlLbl val="0"/>
      </c:catAx>
      <c:valAx>
        <c:axId val="341457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475042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iconchunking_colorful2">
  <dgm:title val="iconchunking_colorful2"/>
  <dgm:desc val="iconchunking_colorful2"/>
  <dgm:catLst>
    <dgm:cat type="Other" pri="2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720856-93F0-4CC7-B7FD-2466914A11D4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accent2_2" csCatId="accent2" phldr="1"/>
      <dgm:spPr/>
    </dgm:pt>
    <dgm:pt modelId="{4AF52931-E4CA-4429-AACB-B8747CDB2409}">
      <dgm:prSet phldrT="[Text]"/>
      <dgm:spPr/>
      <dgm:t>
        <a:bodyPr rtlCol="0"/>
        <a:lstStyle/>
        <a:p>
          <a:pPr rtl="0">
            <a:lnSpc>
              <a:spcPct val="100000"/>
            </a:lnSpc>
          </a:pPr>
          <a:r>
            <a:rPr lang="es-ES" noProof="1"/>
            <a:t>Condiciones de almacenamiento </a:t>
          </a:r>
        </a:p>
      </dgm:t>
    </dgm:pt>
    <dgm:pt modelId="{67B2FC97-2FAE-4EFE-9DEE-E4216C657F35}" type="parTrans" cxnId="{F82329C8-C3B2-4E9B-9033-528488D72705}">
      <dgm:prSet/>
      <dgm:spPr/>
      <dgm:t>
        <a:bodyPr rtlCol="0"/>
        <a:lstStyle/>
        <a:p>
          <a:pPr rtl="0"/>
          <a:endParaRPr lang="es-ES" noProof="1"/>
        </a:p>
      </dgm:t>
    </dgm:pt>
    <dgm:pt modelId="{D86AF01C-9CBC-41F8-9354-48CD82BDFDC9}" type="sibTrans" cxnId="{F82329C8-C3B2-4E9B-9033-528488D72705}">
      <dgm:prSet/>
      <dgm:spPr/>
      <dgm:t>
        <a:bodyPr rtlCol="0"/>
        <a:lstStyle/>
        <a:p>
          <a:pPr rtl="0"/>
          <a:endParaRPr lang="es-ES" noProof="1"/>
        </a:p>
      </dgm:t>
    </dgm:pt>
    <dgm:pt modelId="{81BEB84D-9A77-49C6-9301-B3359FCAC75F}">
      <dgm:prSet phldrT="[Text]"/>
      <dgm:spPr/>
      <dgm:t>
        <a:bodyPr rtlCol="0"/>
        <a:lstStyle/>
        <a:p>
          <a:pPr rtl="0">
            <a:lnSpc>
              <a:spcPct val="100000"/>
            </a:lnSpc>
          </a:pPr>
          <a:r>
            <a:rPr lang="es-ES" noProof="1"/>
            <a:t>Tiempos de maduración </a:t>
          </a:r>
        </a:p>
      </dgm:t>
    </dgm:pt>
    <dgm:pt modelId="{AE4D0D43-0332-4F79-8D35-BCD8C10758AE}" type="parTrans" cxnId="{420EF6C4-7321-43BE-A2FC-253606B1E06A}">
      <dgm:prSet/>
      <dgm:spPr/>
      <dgm:t>
        <a:bodyPr rtlCol="0"/>
        <a:lstStyle/>
        <a:p>
          <a:pPr rtl="0"/>
          <a:endParaRPr lang="es-ES" noProof="1"/>
        </a:p>
      </dgm:t>
    </dgm:pt>
    <dgm:pt modelId="{5D260F18-25D2-4074-87F1-7E78DDA61C58}" type="sibTrans" cxnId="{420EF6C4-7321-43BE-A2FC-253606B1E06A}">
      <dgm:prSet/>
      <dgm:spPr/>
      <dgm:t>
        <a:bodyPr rtlCol="0"/>
        <a:lstStyle/>
        <a:p>
          <a:pPr rtl="0"/>
          <a:endParaRPr lang="es-ES" noProof="1"/>
        </a:p>
      </dgm:t>
    </dgm:pt>
    <dgm:pt modelId="{BFF9359E-E9B1-4B73-BACC-2C7988765B16}">
      <dgm:prSet phldrT="[Text]"/>
      <dgm:spPr/>
      <dgm:t>
        <a:bodyPr rtlCol="0"/>
        <a:lstStyle/>
        <a:p>
          <a:pPr rtl="0">
            <a:lnSpc>
              <a:spcPct val="100000"/>
            </a:lnSpc>
          </a:pPr>
          <a:r>
            <a:rPr lang="es-ES" noProof="1"/>
            <a:t>Tres tipos de mermas</a:t>
          </a:r>
        </a:p>
      </dgm:t>
    </dgm:pt>
    <dgm:pt modelId="{6E0A40FA-1B79-4089-8B9A-3BA22865FE4E}" type="parTrans" cxnId="{516EC545-1971-48B3-978C-4756FCDCCFD9}">
      <dgm:prSet/>
      <dgm:spPr/>
      <dgm:t>
        <a:bodyPr rtlCol="0"/>
        <a:lstStyle/>
        <a:p>
          <a:pPr rtl="0"/>
          <a:endParaRPr lang="es-ES" noProof="1"/>
        </a:p>
      </dgm:t>
    </dgm:pt>
    <dgm:pt modelId="{1CEF1965-C516-4C44-BAE3-2FA3F5116930}" type="sibTrans" cxnId="{516EC545-1971-48B3-978C-4756FCDCCFD9}">
      <dgm:prSet/>
      <dgm:spPr/>
      <dgm:t>
        <a:bodyPr rtlCol="0"/>
        <a:lstStyle/>
        <a:p>
          <a:pPr rtl="0"/>
          <a:endParaRPr lang="es-ES" noProof="1"/>
        </a:p>
      </dgm:t>
    </dgm:pt>
    <dgm:pt modelId="{6F4DA4D9-01DC-439B-8F27-AAA47846B277}" type="pres">
      <dgm:prSet presAssocID="{C7720856-93F0-4CC7-B7FD-2466914A11D4}" presName="root" presStyleCnt="0">
        <dgm:presLayoutVars>
          <dgm:dir/>
          <dgm:resizeHandles val="exact"/>
        </dgm:presLayoutVars>
      </dgm:prSet>
      <dgm:spPr/>
    </dgm:pt>
    <dgm:pt modelId="{7BD98E3C-315B-4C9C-8D58-D6DB162B58F8}" type="pres">
      <dgm:prSet presAssocID="{4AF52931-E4CA-4429-AACB-B8747CDB2409}" presName="compNode" presStyleCnt="0"/>
      <dgm:spPr/>
    </dgm:pt>
    <dgm:pt modelId="{DD5F79B1-3C2C-4604-AC16-19B868C74020}" type="pres">
      <dgm:prSet presAssocID="{4AF52931-E4CA-4429-AACB-B8747CDB2409}" presName="bgRect" presStyleLbl="bgShp" presStyleIdx="0" presStyleCnt="3" custLinFactNeighborY="-4261"/>
      <dgm:spPr/>
    </dgm:pt>
    <dgm:pt modelId="{B949D2F1-162D-4D02-A732-D01345E22AA4}" type="pres">
      <dgm:prSet presAssocID="{4AF52931-E4CA-4429-AACB-B8747CDB2409}" presName="iconRect" presStyleLbl="node1" presStyleIdx="0" presStyleCnt="3"/>
      <dgm:spPr>
        <a:blipFill>
          <a:blip xmlns:r="http://schemas.openxmlformats.org/officeDocument/2006/relationships" r:embed="rId1"/>
          <a:srcRect/>
          <a:stretch>
            <a:fillRect l="-25000" r="-25000"/>
          </a:stretch>
        </a:blipFill>
        <a:ln>
          <a:noFill/>
        </a:ln>
      </dgm:spPr>
    </dgm:pt>
    <dgm:pt modelId="{B131C359-49F1-4CB8-8E9B-1B1386A2778B}" type="pres">
      <dgm:prSet presAssocID="{4AF52931-E4CA-4429-AACB-B8747CDB2409}" presName="spaceRect" presStyleCnt="0"/>
      <dgm:spPr/>
    </dgm:pt>
    <dgm:pt modelId="{F8F5240A-0D85-485B-9D93-407D1FFAF913}" type="pres">
      <dgm:prSet presAssocID="{4AF52931-E4CA-4429-AACB-B8747CDB2409}" presName="parTx" presStyleLbl="revTx" presStyleIdx="0" presStyleCnt="3">
        <dgm:presLayoutVars>
          <dgm:chMax val="0"/>
          <dgm:chPref val="0"/>
        </dgm:presLayoutVars>
      </dgm:prSet>
      <dgm:spPr/>
    </dgm:pt>
    <dgm:pt modelId="{D8ABCEC2-390B-429B-9081-E082DA5D0427}" type="pres">
      <dgm:prSet presAssocID="{D86AF01C-9CBC-41F8-9354-48CD82BDFDC9}" presName="sibTrans" presStyleCnt="0"/>
      <dgm:spPr/>
    </dgm:pt>
    <dgm:pt modelId="{F2D54F12-8080-4E0C-BD80-92EA1630D084}" type="pres">
      <dgm:prSet presAssocID="{81BEB84D-9A77-49C6-9301-B3359FCAC75F}" presName="compNode" presStyleCnt="0"/>
      <dgm:spPr/>
    </dgm:pt>
    <dgm:pt modelId="{CBA0401E-7684-42C8-839E-D801768D883C}" type="pres">
      <dgm:prSet presAssocID="{81BEB84D-9A77-49C6-9301-B3359FCAC75F}" presName="bgRect" presStyleLbl="bgShp" presStyleIdx="1" presStyleCnt="3" custLinFactNeighborY="-801"/>
      <dgm:spPr/>
    </dgm:pt>
    <dgm:pt modelId="{EF3B2503-2995-401B-AD2A-8687192014FC}" type="pres">
      <dgm:prSet presAssocID="{81BEB84D-9A77-49C6-9301-B3359FCAC75F}" presName="iconRect" presStyleLbl="node1" presStyleIdx="1" presStyleCnt="3"/>
      <dgm:spPr>
        <a:blipFill>
          <a:blip xmlns:r="http://schemas.openxmlformats.org/officeDocument/2006/relationships" r:embed="rId2"/>
          <a:srcRect/>
          <a:stretch>
            <a:fillRect/>
          </a:stretch>
        </a:blipFill>
        <a:ln>
          <a:noFill/>
        </a:ln>
      </dgm:spPr>
    </dgm:pt>
    <dgm:pt modelId="{69262E9A-AC8B-4E45-B562-DDB0B7EF679B}" type="pres">
      <dgm:prSet presAssocID="{81BEB84D-9A77-49C6-9301-B3359FCAC75F}" presName="spaceRect" presStyleCnt="0"/>
      <dgm:spPr/>
    </dgm:pt>
    <dgm:pt modelId="{686301C7-6BD3-4366-8AD9-2496B2EDF77C}" type="pres">
      <dgm:prSet presAssocID="{81BEB84D-9A77-49C6-9301-B3359FCAC75F}" presName="parTx" presStyleLbl="revTx" presStyleIdx="1" presStyleCnt="3">
        <dgm:presLayoutVars>
          <dgm:chMax val="0"/>
          <dgm:chPref val="0"/>
        </dgm:presLayoutVars>
      </dgm:prSet>
      <dgm:spPr/>
    </dgm:pt>
    <dgm:pt modelId="{6ED4671C-AA9A-4E39-8821-8479FB442A42}" type="pres">
      <dgm:prSet presAssocID="{5D260F18-25D2-4074-87F1-7E78DDA61C58}" presName="sibTrans" presStyleCnt="0"/>
      <dgm:spPr/>
    </dgm:pt>
    <dgm:pt modelId="{73B0EF57-FE6C-4349-B546-40C4671BE0AF}" type="pres">
      <dgm:prSet presAssocID="{BFF9359E-E9B1-4B73-BACC-2C7988765B16}" presName="compNode" presStyleCnt="0"/>
      <dgm:spPr/>
    </dgm:pt>
    <dgm:pt modelId="{5865A6BD-F99C-4927-AA71-14438D8BD5FD}" type="pres">
      <dgm:prSet presAssocID="{BFF9359E-E9B1-4B73-BACC-2C7988765B16}" presName="bgRect" presStyleLbl="bgShp" presStyleIdx="2" presStyleCnt="3"/>
      <dgm:spPr/>
    </dgm:pt>
    <dgm:pt modelId="{F7573F21-6CA6-4D82-A5B8-20E46E8BAE44}" type="pres">
      <dgm:prSet presAssocID="{BFF9359E-E9B1-4B73-BACC-2C7988765B16}" presName="iconRect" presStyleLbl="node1" presStyleIdx="2" presStyleCnt="3"/>
      <dgm:spPr>
        <a:blipFill>
          <a:blip xmlns:r="http://schemas.openxmlformats.org/officeDocument/2006/relationships" r:embed="rId3"/>
          <a:srcRect/>
          <a:stretch>
            <a:fillRect l="-8000" r="-8000"/>
          </a:stretch>
        </a:blipFill>
        <a:ln>
          <a:noFill/>
        </a:ln>
      </dgm:spPr>
    </dgm:pt>
    <dgm:pt modelId="{CFA2DEF1-3E86-45A4-93DF-3F3524CE8FA1}" type="pres">
      <dgm:prSet presAssocID="{BFF9359E-E9B1-4B73-BACC-2C7988765B16}" presName="spaceRect" presStyleCnt="0"/>
      <dgm:spPr/>
    </dgm:pt>
    <dgm:pt modelId="{3A277CF8-63F3-4E73-9A0E-6D37315945D9}" type="pres">
      <dgm:prSet presAssocID="{BFF9359E-E9B1-4B73-BACC-2C7988765B16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157D760D-D278-416A-8A95-E1E5E1AC50DD}" type="presOf" srcId="{BFF9359E-E9B1-4B73-BACC-2C7988765B16}" destId="{3A277CF8-63F3-4E73-9A0E-6D37315945D9}" srcOrd="0" destOrd="0" presId="urn:microsoft.com/office/officeart/2018/2/layout/IconVerticalSolidList"/>
    <dgm:cxn modelId="{0FB2B426-F0E1-46AC-8877-C6BC9AFEAA79}" type="presOf" srcId="{81BEB84D-9A77-49C6-9301-B3359FCAC75F}" destId="{686301C7-6BD3-4366-8AD9-2496B2EDF77C}" srcOrd="0" destOrd="0" presId="urn:microsoft.com/office/officeart/2018/2/layout/IconVerticalSolidList"/>
    <dgm:cxn modelId="{E35E8428-56F2-46AB-9E50-4261F022E415}" type="presOf" srcId="{4AF52931-E4CA-4429-AACB-B8747CDB2409}" destId="{F8F5240A-0D85-485B-9D93-407D1FFAF913}" srcOrd="0" destOrd="0" presId="urn:microsoft.com/office/officeart/2018/2/layout/IconVerticalSolidList"/>
    <dgm:cxn modelId="{516EC545-1971-48B3-978C-4756FCDCCFD9}" srcId="{C7720856-93F0-4CC7-B7FD-2466914A11D4}" destId="{BFF9359E-E9B1-4B73-BACC-2C7988765B16}" srcOrd="2" destOrd="0" parTransId="{6E0A40FA-1B79-4089-8B9A-3BA22865FE4E}" sibTransId="{1CEF1965-C516-4C44-BAE3-2FA3F5116930}"/>
    <dgm:cxn modelId="{9AA0145A-3FA6-4E40-B6CD-6DB3507FF368}" type="presOf" srcId="{C7720856-93F0-4CC7-B7FD-2466914A11D4}" destId="{6F4DA4D9-01DC-439B-8F27-AAA47846B277}" srcOrd="0" destOrd="0" presId="urn:microsoft.com/office/officeart/2018/2/layout/IconVerticalSolidList"/>
    <dgm:cxn modelId="{420EF6C4-7321-43BE-A2FC-253606B1E06A}" srcId="{C7720856-93F0-4CC7-B7FD-2466914A11D4}" destId="{81BEB84D-9A77-49C6-9301-B3359FCAC75F}" srcOrd="1" destOrd="0" parTransId="{AE4D0D43-0332-4F79-8D35-BCD8C10758AE}" sibTransId="{5D260F18-25D2-4074-87F1-7E78DDA61C58}"/>
    <dgm:cxn modelId="{F82329C8-C3B2-4E9B-9033-528488D72705}" srcId="{C7720856-93F0-4CC7-B7FD-2466914A11D4}" destId="{4AF52931-E4CA-4429-AACB-B8747CDB2409}" srcOrd="0" destOrd="0" parTransId="{67B2FC97-2FAE-4EFE-9DEE-E4216C657F35}" sibTransId="{D86AF01C-9CBC-41F8-9354-48CD82BDFDC9}"/>
    <dgm:cxn modelId="{AFECB7CA-4E50-4F60-A6FB-C3816E8CAB87}" type="presParOf" srcId="{6F4DA4D9-01DC-439B-8F27-AAA47846B277}" destId="{7BD98E3C-315B-4C9C-8D58-D6DB162B58F8}" srcOrd="0" destOrd="0" presId="urn:microsoft.com/office/officeart/2018/2/layout/IconVerticalSolidList"/>
    <dgm:cxn modelId="{A2217810-9D1C-4BC7-BE87-D83BE419F7B1}" type="presParOf" srcId="{7BD98E3C-315B-4C9C-8D58-D6DB162B58F8}" destId="{DD5F79B1-3C2C-4604-AC16-19B868C74020}" srcOrd="0" destOrd="0" presId="urn:microsoft.com/office/officeart/2018/2/layout/IconVerticalSolidList"/>
    <dgm:cxn modelId="{30B94466-A785-41BF-BAD4-03A089615086}" type="presParOf" srcId="{7BD98E3C-315B-4C9C-8D58-D6DB162B58F8}" destId="{B949D2F1-162D-4D02-A732-D01345E22AA4}" srcOrd="1" destOrd="0" presId="urn:microsoft.com/office/officeart/2018/2/layout/IconVerticalSolidList"/>
    <dgm:cxn modelId="{FFB8D8B5-5828-46DD-BA77-13638195E4D6}" type="presParOf" srcId="{7BD98E3C-315B-4C9C-8D58-D6DB162B58F8}" destId="{B131C359-49F1-4CB8-8E9B-1B1386A2778B}" srcOrd="2" destOrd="0" presId="urn:microsoft.com/office/officeart/2018/2/layout/IconVerticalSolidList"/>
    <dgm:cxn modelId="{11227E96-FF77-4F39-8B07-07E8611C740D}" type="presParOf" srcId="{7BD98E3C-315B-4C9C-8D58-D6DB162B58F8}" destId="{F8F5240A-0D85-485B-9D93-407D1FFAF913}" srcOrd="3" destOrd="0" presId="urn:microsoft.com/office/officeart/2018/2/layout/IconVerticalSolidList"/>
    <dgm:cxn modelId="{FFC4B6D5-9F56-4405-843A-09B40CA888A3}" type="presParOf" srcId="{6F4DA4D9-01DC-439B-8F27-AAA47846B277}" destId="{D8ABCEC2-390B-429B-9081-E082DA5D0427}" srcOrd="1" destOrd="0" presId="urn:microsoft.com/office/officeart/2018/2/layout/IconVerticalSolidList"/>
    <dgm:cxn modelId="{16ACC83C-7034-4747-BC5D-1E635B3C6CE7}" type="presParOf" srcId="{6F4DA4D9-01DC-439B-8F27-AAA47846B277}" destId="{F2D54F12-8080-4E0C-BD80-92EA1630D084}" srcOrd="2" destOrd="0" presId="urn:microsoft.com/office/officeart/2018/2/layout/IconVerticalSolidList"/>
    <dgm:cxn modelId="{8B276A48-7CBD-4E21-9430-CF0A09D6C0BD}" type="presParOf" srcId="{F2D54F12-8080-4E0C-BD80-92EA1630D084}" destId="{CBA0401E-7684-42C8-839E-D801768D883C}" srcOrd="0" destOrd="0" presId="urn:microsoft.com/office/officeart/2018/2/layout/IconVerticalSolidList"/>
    <dgm:cxn modelId="{F08383BF-FD60-4A49-AD77-65D910EFB252}" type="presParOf" srcId="{F2D54F12-8080-4E0C-BD80-92EA1630D084}" destId="{EF3B2503-2995-401B-AD2A-8687192014FC}" srcOrd="1" destOrd="0" presId="urn:microsoft.com/office/officeart/2018/2/layout/IconVerticalSolidList"/>
    <dgm:cxn modelId="{9D8D1D89-E527-4484-AD56-92A94FED0B6C}" type="presParOf" srcId="{F2D54F12-8080-4E0C-BD80-92EA1630D084}" destId="{69262E9A-AC8B-4E45-B562-DDB0B7EF679B}" srcOrd="2" destOrd="0" presId="urn:microsoft.com/office/officeart/2018/2/layout/IconVerticalSolidList"/>
    <dgm:cxn modelId="{6BE50CC8-CADE-45A7-BC96-23D75538F39A}" type="presParOf" srcId="{F2D54F12-8080-4E0C-BD80-92EA1630D084}" destId="{686301C7-6BD3-4366-8AD9-2496B2EDF77C}" srcOrd="3" destOrd="0" presId="urn:microsoft.com/office/officeart/2018/2/layout/IconVerticalSolidList"/>
    <dgm:cxn modelId="{159D78D4-1170-4693-834B-E3B0A1E5AA76}" type="presParOf" srcId="{6F4DA4D9-01DC-439B-8F27-AAA47846B277}" destId="{6ED4671C-AA9A-4E39-8821-8479FB442A42}" srcOrd="3" destOrd="0" presId="urn:microsoft.com/office/officeart/2018/2/layout/IconVerticalSolidList"/>
    <dgm:cxn modelId="{0E014224-8D52-4573-89D1-F50AF2BE6748}" type="presParOf" srcId="{6F4DA4D9-01DC-439B-8F27-AAA47846B277}" destId="{73B0EF57-FE6C-4349-B546-40C4671BE0AF}" srcOrd="4" destOrd="0" presId="urn:microsoft.com/office/officeart/2018/2/layout/IconVerticalSolidList"/>
    <dgm:cxn modelId="{ACBC9EF5-3D90-4A12-AA98-CAAF2742426F}" type="presParOf" srcId="{73B0EF57-FE6C-4349-B546-40C4671BE0AF}" destId="{5865A6BD-F99C-4927-AA71-14438D8BD5FD}" srcOrd="0" destOrd="0" presId="urn:microsoft.com/office/officeart/2018/2/layout/IconVerticalSolidList"/>
    <dgm:cxn modelId="{528DEE1A-B9B3-44B7-9915-05F053EAB214}" type="presParOf" srcId="{73B0EF57-FE6C-4349-B546-40C4671BE0AF}" destId="{F7573F21-6CA6-4D82-A5B8-20E46E8BAE44}" srcOrd="1" destOrd="0" presId="urn:microsoft.com/office/officeart/2018/2/layout/IconVerticalSolidList"/>
    <dgm:cxn modelId="{BBB56E6E-28C7-4B11-9E9C-87BF204F01B2}" type="presParOf" srcId="{73B0EF57-FE6C-4349-B546-40C4671BE0AF}" destId="{CFA2DEF1-3E86-45A4-93DF-3F3524CE8FA1}" srcOrd="2" destOrd="0" presId="urn:microsoft.com/office/officeart/2018/2/layout/IconVerticalSolidList"/>
    <dgm:cxn modelId="{109CAEC4-7E84-44CD-AC12-5A4173227651}" type="presParOf" srcId="{73B0EF57-FE6C-4349-B546-40C4671BE0AF}" destId="{3A277CF8-63F3-4E73-9A0E-6D37315945D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7720856-93F0-4CC7-B7FD-2466914A11D4}" type="doc">
      <dgm:prSet loTypeId="urn:microsoft.com/office/officeart/2005/8/layout/cycle2" loCatId="cycle" qsTypeId="urn:microsoft.com/office/officeart/2005/8/quickstyle/simple4" qsCatId="simple" csTypeId="urn:microsoft.com/office/officeart/2005/8/colors/iconchunking_colorful2" csCatId="other" phldr="1"/>
      <dgm:spPr/>
    </dgm:pt>
    <dgm:pt modelId="{4AF52931-E4CA-4429-AACB-B8747CDB2409}">
      <dgm:prSet phldrT="[Text]" custT="1"/>
      <dgm:spPr/>
      <dgm:t>
        <a:bodyPr rtlCol="0"/>
        <a:lstStyle/>
        <a:p>
          <a:pPr rtl="0">
            <a:defRPr cap="all"/>
          </a:pPr>
          <a:r>
            <a:rPr lang="es-ES" sz="1200" b="1" noProof="1">
              <a:solidFill>
                <a:schemeClr val="tx1"/>
              </a:solidFill>
            </a:rPr>
            <a:t>Maduración </a:t>
          </a:r>
        </a:p>
        <a:p>
          <a:pPr rtl="0">
            <a:defRPr cap="all"/>
          </a:pPr>
          <a:r>
            <a:rPr lang="es-ES" sz="1200" b="1" noProof="1">
              <a:solidFill>
                <a:schemeClr val="tx1"/>
              </a:solidFill>
            </a:rPr>
            <a:t>3 lotes</a:t>
          </a:r>
        </a:p>
        <a:p>
          <a:pPr rtl="0">
            <a:defRPr cap="all"/>
          </a:pPr>
          <a:r>
            <a:rPr lang="es-ES" sz="1200" b="1" noProof="1">
              <a:solidFill>
                <a:schemeClr val="tx1"/>
              </a:solidFill>
            </a:rPr>
            <a:t>1 días</a:t>
          </a:r>
        </a:p>
        <a:p>
          <a:pPr rtl="0">
            <a:defRPr cap="all"/>
          </a:pPr>
          <a:r>
            <a:rPr lang="es-ES" sz="1200" b="1" noProof="1">
              <a:solidFill>
                <a:schemeClr val="tx1"/>
              </a:solidFill>
            </a:rPr>
            <a:t>24 días</a:t>
          </a:r>
        </a:p>
      </dgm:t>
    </dgm:pt>
    <dgm:pt modelId="{67B2FC97-2FAE-4EFE-9DEE-E4216C657F35}" type="parTrans" cxnId="{F82329C8-C3B2-4E9B-9033-528488D72705}">
      <dgm:prSet/>
      <dgm:spPr/>
      <dgm:t>
        <a:bodyPr rtlCol="0"/>
        <a:lstStyle/>
        <a:p>
          <a:pPr rtl="0"/>
          <a:endParaRPr lang="es-ES" sz="1800" b="1" noProof="1">
            <a:solidFill>
              <a:schemeClr val="tx1"/>
            </a:solidFill>
          </a:endParaRPr>
        </a:p>
      </dgm:t>
    </dgm:pt>
    <dgm:pt modelId="{D86AF01C-9CBC-41F8-9354-48CD82BDFDC9}" type="sibTrans" cxnId="{F82329C8-C3B2-4E9B-9033-528488D72705}">
      <dgm:prSet custT="1"/>
      <dgm:spPr/>
      <dgm:t>
        <a:bodyPr rtlCol="0"/>
        <a:lstStyle/>
        <a:p>
          <a:pPr rtl="0"/>
          <a:endParaRPr lang="es-ES" sz="1000" b="1" noProof="1">
            <a:solidFill>
              <a:schemeClr val="tx1"/>
            </a:solidFill>
          </a:endParaRPr>
        </a:p>
      </dgm:t>
    </dgm:pt>
    <dgm:pt modelId="{81BEB84D-9A77-49C6-9301-B3359FCAC75F}">
      <dgm:prSet phldrT="[Text]" custT="1"/>
      <dgm:spPr/>
      <dgm:t>
        <a:bodyPr rtlCol="0"/>
        <a:lstStyle/>
        <a:p>
          <a:pPr rtl="0">
            <a:defRPr cap="all"/>
          </a:pPr>
          <a:r>
            <a:rPr lang="es-ES" sz="1200" b="1" noProof="1">
              <a:solidFill>
                <a:schemeClr val="tx1"/>
              </a:solidFill>
            </a:rPr>
            <a:t>Condiciones de almacenamiento</a:t>
          </a:r>
        </a:p>
        <a:p>
          <a:pPr rtl="0">
            <a:defRPr cap="all"/>
          </a:pPr>
          <a:r>
            <a:rPr lang="es-ES" sz="1200" b="1" noProof="1">
              <a:solidFill>
                <a:schemeClr val="tx1"/>
              </a:solidFill>
            </a:rPr>
            <a:t>Interna</a:t>
          </a:r>
        </a:p>
        <a:p>
          <a:pPr rtl="0">
            <a:defRPr cap="all"/>
          </a:pPr>
          <a:r>
            <a:rPr lang="es-ES" sz="1200" b="1" noProof="1">
              <a:solidFill>
                <a:schemeClr val="tx1"/>
              </a:solidFill>
            </a:rPr>
            <a:t>externa</a:t>
          </a:r>
        </a:p>
      </dgm:t>
    </dgm:pt>
    <dgm:pt modelId="{AE4D0D43-0332-4F79-8D35-BCD8C10758AE}" type="parTrans" cxnId="{420EF6C4-7321-43BE-A2FC-253606B1E06A}">
      <dgm:prSet/>
      <dgm:spPr/>
      <dgm:t>
        <a:bodyPr rtlCol="0"/>
        <a:lstStyle/>
        <a:p>
          <a:pPr rtl="0"/>
          <a:endParaRPr lang="es-ES" sz="1800" b="1" noProof="1">
            <a:solidFill>
              <a:schemeClr val="tx1"/>
            </a:solidFill>
          </a:endParaRPr>
        </a:p>
      </dgm:t>
    </dgm:pt>
    <dgm:pt modelId="{5D260F18-25D2-4074-87F1-7E78DDA61C58}" type="sibTrans" cxnId="{420EF6C4-7321-43BE-A2FC-253606B1E06A}">
      <dgm:prSet custT="1"/>
      <dgm:spPr/>
      <dgm:t>
        <a:bodyPr rtlCol="0"/>
        <a:lstStyle/>
        <a:p>
          <a:pPr rtl="0"/>
          <a:endParaRPr lang="es-ES" sz="1000" b="1" noProof="1">
            <a:solidFill>
              <a:schemeClr val="tx1"/>
            </a:solidFill>
          </a:endParaRPr>
        </a:p>
      </dgm:t>
    </dgm:pt>
    <dgm:pt modelId="{BFF9359E-E9B1-4B73-BACC-2C7988765B16}">
      <dgm:prSet phldrT="[Text]" custT="1"/>
      <dgm:spPr/>
      <dgm:t>
        <a:bodyPr rtlCol="0"/>
        <a:lstStyle/>
        <a:p>
          <a:pPr rtl="0">
            <a:defRPr cap="all"/>
          </a:pPr>
          <a:r>
            <a:rPr lang="es-ES" sz="1200" b="1" noProof="1">
              <a:solidFill>
                <a:schemeClr val="tx1"/>
              </a:solidFill>
            </a:rPr>
            <a:t>Cálculos</a:t>
          </a:r>
        </a:p>
        <a:p>
          <a:pPr rtl="0">
            <a:defRPr cap="all"/>
          </a:pPr>
          <a:r>
            <a:rPr lang="es-ES" sz="1200" b="1" noProof="1">
              <a:solidFill>
                <a:schemeClr val="tx1"/>
              </a:solidFill>
            </a:rPr>
            <a:t>Resultados</a:t>
          </a:r>
        </a:p>
        <a:p>
          <a:pPr rtl="0">
            <a:defRPr cap="all"/>
          </a:pPr>
          <a:r>
            <a:rPr lang="es-ES" sz="1200" b="1" noProof="1">
              <a:solidFill>
                <a:schemeClr val="tx1"/>
              </a:solidFill>
            </a:rPr>
            <a:t>Análisis</a:t>
          </a:r>
        </a:p>
      </dgm:t>
    </dgm:pt>
    <dgm:pt modelId="{6E0A40FA-1B79-4089-8B9A-3BA22865FE4E}" type="parTrans" cxnId="{516EC545-1971-48B3-978C-4756FCDCCFD9}">
      <dgm:prSet/>
      <dgm:spPr/>
      <dgm:t>
        <a:bodyPr rtlCol="0"/>
        <a:lstStyle/>
        <a:p>
          <a:pPr rtl="0"/>
          <a:endParaRPr lang="es-ES" sz="1800" b="1" noProof="1">
            <a:solidFill>
              <a:schemeClr val="tx1"/>
            </a:solidFill>
          </a:endParaRPr>
        </a:p>
      </dgm:t>
    </dgm:pt>
    <dgm:pt modelId="{1CEF1965-C516-4C44-BAE3-2FA3F5116930}" type="sibTrans" cxnId="{516EC545-1971-48B3-978C-4756FCDCCFD9}">
      <dgm:prSet custT="1"/>
      <dgm:spPr/>
      <dgm:t>
        <a:bodyPr rtlCol="0"/>
        <a:lstStyle/>
        <a:p>
          <a:pPr rtl="0"/>
          <a:endParaRPr lang="es-ES" sz="1000" b="1" noProof="1">
            <a:solidFill>
              <a:schemeClr val="tx1"/>
            </a:solidFill>
          </a:endParaRPr>
        </a:p>
      </dgm:t>
    </dgm:pt>
    <dgm:pt modelId="{CFF0578C-D7F7-460F-9A5B-2648300DC722}" type="pres">
      <dgm:prSet presAssocID="{C7720856-93F0-4CC7-B7FD-2466914A11D4}" presName="cycle" presStyleCnt="0">
        <dgm:presLayoutVars>
          <dgm:dir/>
          <dgm:resizeHandles val="exact"/>
        </dgm:presLayoutVars>
      </dgm:prSet>
      <dgm:spPr/>
    </dgm:pt>
    <dgm:pt modelId="{8B117542-81F1-4B92-82EC-908599DD2023}" type="pres">
      <dgm:prSet presAssocID="{4AF52931-E4CA-4429-AACB-B8747CDB2409}" presName="node" presStyleLbl="node1" presStyleIdx="0" presStyleCnt="3">
        <dgm:presLayoutVars>
          <dgm:bulletEnabled val="1"/>
        </dgm:presLayoutVars>
      </dgm:prSet>
      <dgm:spPr/>
    </dgm:pt>
    <dgm:pt modelId="{67719278-2171-45C5-8BB2-FABF7B5A3B82}" type="pres">
      <dgm:prSet presAssocID="{D86AF01C-9CBC-41F8-9354-48CD82BDFDC9}" presName="sibTrans" presStyleLbl="sibTrans2D1" presStyleIdx="0" presStyleCnt="3"/>
      <dgm:spPr/>
    </dgm:pt>
    <dgm:pt modelId="{53536233-896B-4CD6-A80D-AA07A5344EF9}" type="pres">
      <dgm:prSet presAssocID="{D86AF01C-9CBC-41F8-9354-48CD82BDFDC9}" presName="connectorText" presStyleLbl="sibTrans2D1" presStyleIdx="0" presStyleCnt="3"/>
      <dgm:spPr/>
    </dgm:pt>
    <dgm:pt modelId="{12634DEF-EB28-4610-9B13-DE68830D508A}" type="pres">
      <dgm:prSet presAssocID="{81BEB84D-9A77-49C6-9301-B3359FCAC75F}" presName="node" presStyleLbl="node1" presStyleIdx="1" presStyleCnt="3">
        <dgm:presLayoutVars>
          <dgm:bulletEnabled val="1"/>
        </dgm:presLayoutVars>
      </dgm:prSet>
      <dgm:spPr/>
    </dgm:pt>
    <dgm:pt modelId="{451E4303-6F5A-46C2-8C5B-2FE1AE9ACF6C}" type="pres">
      <dgm:prSet presAssocID="{5D260F18-25D2-4074-87F1-7E78DDA61C58}" presName="sibTrans" presStyleLbl="sibTrans2D1" presStyleIdx="1" presStyleCnt="3"/>
      <dgm:spPr/>
    </dgm:pt>
    <dgm:pt modelId="{6D33CD08-0864-4178-A749-D36E082CFD38}" type="pres">
      <dgm:prSet presAssocID="{5D260F18-25D2-4074-87F1-7E78DDA61C58}" presName="connectorText" presStyleLbl="sibTrans2D1" presStyleIdx="1" presStyleCnt="3"/>
      <dgm:spPr/>
    </dgm:pt>
    <dgm:pt modelId="{50F60CD2-A400-4158-B8EA-358853D7B1C9}" type="pres">
      <dgm:prSet presAssocID="{BFF9359E-E9B1-4B73-BACC-2C7988765B16}" presName="node" presStyleLbl="node1" presStyleIdx="2" presStyleCnt="3">
        <dgm:presLayoutVars>
          <dgm:bulletEnabled val="1"/>
        </dgm:presLayoutVars>
      </dgm:prSet>
      <dgm:spPr/>
    </dgm:pt>
    <dgm:pt modelId="{D0B7038B-092B-4802-840E-2BFF28F2E64A}" type="pres">
      <dgm:prSet presAssocID="{1CEF1965-C516-4C44-BAE3-2FA3F5116930}" presName="sibTrans" presStyleLbl="sibTrans2D1" presStyleIdx="2" presStyleCnt="3"/>
      <dgm:spPr/>
    </dgm:pt>
    <dgm:pt modelId="{CE36E7EA-50B1-499B-83FF-3F87779BA0A2}" type="pres">
      <dgm:prSet presAssocID="{1CEF1965-C516-4C44-BAE3-2FA3F5116930}" presName="connectorText" presStyleLbl="sibTrans2D1" presStyleIdx="2" presStyleCnt="3"/>
      <dgm:spPr/>
    </dgm:pt>
  </dgm:ptLst>
  <dgm:cxnLst>
    <dgm:cxn modelId="{A0728000-2279-4A19-A82D-A826DB9B36C1}" type="presOf" srcId="{5D260F18-25D2-4074-87F1-7E78DDA61C58}" destId="{451E4303-6F5A-46C2-8C5B-2FE1AE9ACF6C}" srcOrd="0" destOrd="0" presId="urn:microsoft.com/office/officeart/2005/8/layout/cycle2"/>
    <dgm:cxn modelId="{CB0CD716-BE90-4C78-91C1-59C04F4FDB51}" type="presOf" srcId="{81BEB84D-9A77-49C6-9301-B3359FCAC75F}" destId="{12634DEF-EB28-4610-9B13-DE68830D508A}" srcOrd="0" destOrd="0" presId="urn:microsoft.com/office/officeart/2005/8/layout/cycle2"/>
    <dgm:cxn modelId="{EED47825-64DE-4FF4-BCE1-560F4408EBB4}" type="presOf" srcId="{5D260F18-25D2-4074-87F1-7E78DDA61C58}" destId="{6D33CD08-0864-4178-A749-D36E082CFD38}" srcOrd="1" destOrd="0" presId="urn:microsoft.com/office/officeart/2005/8/layout/cycle2"/>
    <dgm:cxn modelId="{6FF33332-DDAB-48AD-9B79-B062E942A55C}" type="presOf" srcId="{1CEF1965-C516-4C44-BAE3-2FA3F5116930}" destId="{CE36E7EA-50B1-499B-83FF-3F87779BA0A2}" srcOrd="1" destOrd="0" presId="urn:microsoft.com/office/officeart/2005/8/layout/cycle2"/>
    <dgm:cxn modelId="{516EC545-1971-48B3-978C-4756FCDCCFD9}" srcId="{C7720856-93F0-4CC7-B7FD-2466914A11D4}" destId="{BFF9359E-E9B1-4B73-BACC-2C7988765B16}" srcOrd="2" destOrd="0" parTransId="{6E0A40FA-1B79-4089-8B9A-3BA22865FE4E}" sibTransId="{1CEF1965-C516-4C44-BAE3-2FA3F5116930}"/>
    <dgm:cxn modelId="{56C92372-A108-498D-9874-AC1A6826DA72}" type="presOf" srcId="{D86AF01C-9CBC-41F8-9354-48CD82BDFDC9}" destId="{53536233-896B-4CD6-A80D-AA07A5344EF9}" srcOrd="1" destOrd="0" presId="urn:microsoft.com/office/officeart/2005/8/layout/cycle2"/>
    <dgm:cxn modelId="{7E86857E-526C-4D85-A2E5-3C8D05F48364}" type="presOf" srcId="{D86AF01C-9CBC-41F8-9354-48CD82BDFDC9}" destId="{67719278-2171-45C5-8BB2-FABF7B5A3B82}" srcOrd="0" destOrd="0" presId="urn:microsoft.com/office/officeart/2005/8/layout/cycle2"/>
    <dgm:cxn modelId="{97371ABD-A918-4AEC-AD4C-70A9070B734E}" type="presOf" srcId="{4AF52931-E4CA-4429-AACB-B8747CDB2409}" destId="{8B117542-81F1-4B92-82EC-908599DD2023}" srcOrd="0" destOrd="0" presId="urn:microsoft.com/office/officeart/2005/8/layout/cycle2"/>
    <dgm:cxn modelId="{420EF6C4-7321-43BE-A2FC-253606B1E06A}" srcId="{C7720856-93F0-4CC7-B7FD-2466914A11D4}" destId="{81BEB84D-9A77-49C6-9301-B3359FCAC75F}" srcOrd="1" destOrd="0" parTransId="{AE4D0D43-0332-4F79-8D35-BCD8C10758AE}" sibTransId="{5D260F18-25D2-4074-87F1-7E78DDA61C58}"/>
    <dgm:cxn modelId="{F82329C8-C3B2-4E9B-9033-528488D72705}" srcId="{C7720856-93F0-4CC7-B7FD-2466914A11D4}" destId="{4AF52931-E4CA-4429-AACB-B8747CDB2409}" srcOrd="0" destOrd="0" parTransId="{67B2FC97-2FAE-4EFE-9DEE-E4216C657F35}" sibTransId="{D86AF01C-9CBC-41F8-9354-48CD82BDFDC9}"/>
    <dgm:cxn modelId="{240427CE-5503-4507-9AAB-5AAB0CA5D52B}" type="presOf" srcId="{1CEF1965-C516-4C44-BAE3-2FA3F5116930}" destId="{D0B7038B-092B-4802-840E-2BFF28F2E64A}" srcOrd="0" destOrd="0" presId="urn:microsoft.com/office/officeart/2005/8/layout/cycle2"/>
    <dgm:cxn modelId="{FF3D82D2-C4A7-4774-8B1C-248DC3678276}" type="presOf" srcId="{C7720856-93F0-4CC7-B7FD-2466914A11D4}" destId="{CFF0578C-D7F7-460F-9A5B-2648300DC722}" srcOrd="0" destOrd="0" presId="urn:microsoft.com/office/officeart/2005/8/layout/cycle2"/>
    <dgm:cxn modelId="{A1A031E7-A00E-44B1-A212-67C595705CD6}" type="presOf" srcId="{BFF9359E-E9B1-4B73-BACC-2C7988765B16}" destId="{50F60CD2-A400-4158-B8EA-358853D7B1C9}" srcOrd="0" destOrd="0" presId="urn:microsoft.com/office/officeart/2005/8/layout/cycle2"/>
    <dgm:cxn modelId="{0E34F841-E9AD-4604-92E3-557E9A2E2DC8}" type="presParOf" srcId="{CFF0578C-D7F7-460F-9A5B-2648300DC722}" destId="{8B117542-81F1-4B92-82EC-908599DD2023}" srcOrd="0" destOrd="0" presId="urn:microsoft.com/office/officeart/2005/8/layout/cycle2"/>
    <dgm:cxn modelId="{E4519218-3D53-4F8D-8C4F-0C0DA02BAB8B}" type="presParOf" srcId="{CFF0578C-D7F7-460F-9A5B-2648300DC722}" destId="{67719278-2171-45C5-8BB2-FABF7B5A3B82}" srcOrd="1" destOrd="0" presId="urn:microsoft.com/office/officeart/2005/8/layout/cycle2"/>
    <dgm:cxn modelId="{3E9D4B5F-9CEF-4D23-88C4-5FF4FF3269E0}" type="presParOf" srcId="{67719278-2171-45C5-8BB2-FABF7B5A3B82}" destId="{53536233-896B-4CD6-A80D-AA07A5344EF9}" srcOrd="0" destOrd="0" presId="urn:microsoft.com/office/officeart/2005/8/layout/cycle2"/>
    <dgm:cxn modelId="{1241BBAC-69D4-456F-9605-0D846A59B72A}" type="presParOf" srcId="{CFF0578C-D7F7-460F-9A5B-2648300DC722}" destId="{12634DEF-EB28-4610-9B13-DE68830D508A}" srcOrd="2" destOrd="0" presId="urn:microsoft.com/office/officeart/2005/8/layout/cycle2"/>
    <dgm:cxn modelId="{5F1D60F0-8BA8-41A8-AC7C-92C1066D1DDD}" type="presParOf" srcId="{CFF0578C-D7F7-460F-9A5B-2648300DC722}" destId="{451E4303-6F5A-46C2-8C5B-2FE1AE9ACF6C}" srcOrd="3" destOrd="0" presId="urn:microsoft.com/office/officeart/2005/8/layout/cycle2"/>
    <dgm:cxn modelId="{8A3E6818-6B35-49E0-86C2-A442762263F6}" type="presParOf" srcId="{451E4303-6F5A-46C2-8C5B-2FE1AE9ACF6C}" destId="{6D33CD08-0864-4178-A749-D36E082CFD38}" srcOrd="0" destOrd="0" presId="urn:microsoft.com/office/officeart/2005/8/layout/cycle2"/>
    <dgm:cxn modelId="{C0E34703-C6B3-4A5D-9892-6A00CCA18C50}" type="presParOf" srcId="{CFF0578C-D7F7-460F-9A5B-2648300DC722}" destId="{50F60CD2-A400-4158-B8EA-358853D7B1C9}" srcOrd="4" destOrd="0" presId="urn:microsoft.com/office/officeart/2005/8/layout/cycle2"/>
    <dgm:cxn modelId="{02F47AFD-15BA-4F2E-B4D5-8FD507D16485}" type="presParOf" srcId="{CFF0578C-D7F7-460F-9A5B-2648300DC722}" destId="{D0B7038B-092B-4802-840E-2BFF28F2E64A}" srcOrd="5" destOrd="0" presId="urn:microsoft.com/office/officeart/2005/8/layout/cycle2"/>
    <dgm:cxn modelId="{1C2BD235-BEAA-4000-B1CB-8E2C34346DC4}" type="presParOf" srcId="{D0B7038B-092B-4802-840E-2BFF28F2E64A}" destId="{CE36E7EA-50B1-499B-83FF-3F87779BA0A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5F79B1-3C2C-4604-AC16-19B868C74020}">
      <dsp:nvSpPr>
        <dsp:cNvPr id="0" name=""/>
        <dsp:cNvSpPr/>
      </dsp:nvSpPr>
      <dsp:spPr>
        <a:xfrm>
          <a:off x="0" y="0"/>
          <a:ext cx="3803087" cy="11086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49D2F1-162D-4D02-A732-D01345E22AA4}">
      <dsp:nvSpPr>
        <dsp:cNvPr id="0" name=""/>
        <dsp:cNvSpPr/>
      </dsp:nvSpPr>
      <dsp:spPr>
        <a:xfrm>
          <a:off x="335374" y="249925"/>
          <a:ext cx="609771" cy="609771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F5240A-0D85-485B-9D93-407D1FFAF913}">
      <dsp:nvSpPr>
        <dsp:cNvPr id="0" name=""/>
        <dsp:cNvSpPr/>
      </dsp:nvSpPr>
      <dsp:spPr>
        <a:xfrm>
          <a:off x="1280519" y="473"/>
          <a:ext cx="2522567" cy="1108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35" tIns="117335" rIns="117335" bIns="117335" numCol="1" spcCol="1270" rtlCol="0" anchor="ctr" anchorCtr="0">
          <a:noAutofit/>
        </a:bodyPr>
        <a:lstStyle/>
        <a:p>
          <a:pPr marL="0" lvl="0" indent="0" algn="l" defTabSz="11112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noProof="1"/>
            <a:t>Condiciones de almacenamiento </a:t>
          </a:r>
        </a:p>
      </dsp:txBody>
      <dsp:txXfrm>
        <a:off x="1280519" y="473"/>
        <a:ext cx="2522567" cy="1108674"/>
      </dsp:txXfrm>
    </dsp:sp>
    <dsp:sp modelId="{CBA0401E-7684-42C8-839E-D801768D883C}">
      <dsp:nvSpPr>
        <dsp:cNvPr id="0" name=""/>
        <dsp:cNvSpPr/>
      </dsp:nvSpPr>
      <dsp:spPr>
        <a:xfrm>
          <a:off x="0" y="1377436"/>
          <a:ext cx="3803087" cy="11086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3B2503-2995-401B-AD2A-8687192014FC}">
      <dsp:nvSpPr>
        <dsp:cNvPr id="0" name=""/>
        <dsp:cNvSpPr/>
      </dsp:nvSpPr>
      <dsp:spPr>
        <a:xfrm>
          <a:off x="335374" y="1635768"/>
          <a:ext cx="609771" cy="609771"/>
        </a:xfrm>
        <a:prstGeom prst="rect">
          <a:avLst/>
        </a:prstGeom>
        <a:blipFill>
          <a:blip xmlns:r="http://schemas.openxmlformats.org/officeDocument/2006/relationships" r:embed="rId2"/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6301C7-6BD3-4366-8AD9-2496B2EDF77C}">
      <dsp:nvSpPr>
        <dsp:cNvPr id="0" name=""/>
        <dsp:cNvSpPr/>
      </dsp:nvSpPr>
      <dsp:spPr>
        <a:xfrm>
          <a:off x="1280519" y="1386317"/>
          <a:ext cx="2522567" cy="1108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35" tIns="117335" rIns="117335" bIns="117335" numCol="1" spcCol="1270" rtlCol="0" anchor="ctr" anchorCtr="0">
          <a:noAutofit/>
        </a:bodyPr>
        <a:lstStyle/>
        <a:p>
          <a:pPr marL="0" lvl="0" indent="0" algn="l" defTabSz="11112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noProof="1"/>
            <a:t>Tiempos de maduración </a:t>
          </a:r>
        </a:p>
      </dsp:txBody>
      <dsp:txXfrm>
        <a:off x="1280519" y="1386317"/>
        <a:ext cx="2522567" cy="1108674"/>
      </dsp:txXfrm>
    </dsp:sp>
    <dsp:sp modelId="{5865A6BD-F99C-4927-AA71-14438D8BD5FD}">
      <dsp:nvSpPr>
        <dsp:cNvPr id="0" name=""/>
        <dsp:cNvSpPr/>
      </dsp:nvSpPr>
      <dsp:spPr>
        <a:xfrm>
          <a:off x="0" y="2772160"/>
          <a:ext cx="3803087" cy="11086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573F21-6CA6-4D82-A5B8-20E46E8BAE44}">
      <dsp:nvSpPr>
        <dsp:cNvPr id="0" name=""/>
        <dsp:cNvSpPr/>
      </dsp:nvSpPr>
      <dsp:spPr>
        <a:xfrm>
          <a:off x="335374" y="3021612"/>
          <a:ext cx="609771" cy="609771"/>
        </a:xfrm>
        <a:prstGeom prst="rect">
          <a:avLst/>
        </a:prstGeom>
        <a:blipFill>
          <a:blip xmlns:r="http://schemas.openxmlformats.org/officeDocument/2006/relationships" r:embed="rId3"/>
          <a:srcRect/>
          <a:stretch>
            <a:fillRect l="-8000" r="-8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277CF8-63F3-4E73-9A0E-6D37315945D9}">
      <dsp:nvSpPr>
        <dsp:cNvPr id="0" name=""/>
        <dsp:cNvSpPr/>
      </dsp:nvSpPr>
      <dsp:spPr>
        <a:xfrm>
          <a:off x="1280519" y="2772160"/>
          <a:ext cx="2522567" cy="1108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35" tIns="117335" rIns="117335" bIns="117335" numCol="1" spcCol="1270" rtlCol="0" anchor="ctr" anchorCtr="0">
          <a:noAutofit/>
        </a:bodyPr>
        <a:lstStyle/>
        <a:p>
          <a:pPr marL="0" lvl="0" indent="0" algn="l" defTabSz="11112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noProof="1"/>
            <a:t>Tres tipos de mermas</a:t>
          </a:r>
        </a:p>
      </dsp:txBody>
      <dsp:txXfrm>
        <a:off x="1280519" y="2772160"/>
        <a:ext cx="2522567" cy="11086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17542-81F1-4B92-82EC-908599DD2023}">
      <dsp:nvSpPr>
        <dsp:cNvPr id="0" name=""/>
        <dsp:cNvSpPr/>
      </dsp:nvSpPr>
      <dsp:spPr>
        <a:xfrm>
          <a:off x="2474872" y="1089"/>
          <a:ext cx="1862807" cy="186280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rtlCol="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200" b="1" kern="1200" noProof="1">
              <a:solidFill>
                <a:schemeClr val="tx1"/>
              </a:solidFill>
            </a:rPr>
            <a:t>Maduración </a:t>
          </a:r>
        </a:p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200" b="1" kern="1200" noProof="1">
              <a:solidFill>
                <a:schemeClr val="tx1"/>
              </a:solidFill>
            </a:rPr>
            <a:t>3 lotes</a:t>
          </a:r>
        </a:p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200" b="1" kern="1200" noProof="1">
              <a:solidFill>
                <a:schemeClr val="tx1"/>
              </a:solidFill>
            </a:rPr>
            <a:t>1 días</a:t>
          </a:r>
        </a:p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200" b="1" kern="1200" noProof="1">
              <a:solidFill>
                <a:schemeClr val="tx1"/>
              </a:solidFill>
            </a:rPr>
            <a:t>24 días</a:t>
          </a:r>
        </a:p>
      </dsp:txBody>
      <dsp:txXfrm>
        <a:off x="2747674" y="273891"/>
        <a:ext cx="1317203" cy="1317203"/>
      </dsp:txXfrm>
    </dsp:sp>
    <dsp:sp modelId="{67719278-2171-45C5-8BB2-FABF7B5A3B82}">
      <dsp:nvSpPr>
        <dsp:cNvPr id="0" name=""/>
        <dsp:cNvSpPr/>
      </dsp:nvSpPr>
      <dsp:spPr>
        <a:xfrm rot="3600000">
          <a:off x="3850969" y="1816953"/>
          <a:ext cx="494879" cy="6286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000" b="1" kern="1200" noProof="1">
            <a:solidFill>
              <a:schemeClr val="tx1"/>
            </a:solidFill>
          </a:endParaRPr>
        </a:p>
      </dsp:txBody>
      <dsp:txXfrm>
        <a:off x="3888085" y="1878405"/>
        <a:ext cx="346415" cy="377219"/>
      </dsp:txXfrm>
    </dsp:sp>
    <dsp:sp modelId="{12634DEF-EB28-4610-9B13-DE68830D508A}">
      <dsp:nvSpPr>
        <dsp:cNvPr id="0" name=""/>
        <dsp:cNvSpPr/>
      </dsp:nvSpPr>
      <dsp:spPr>
        <a:xfrm>
          <a:off x="3873144" y="2422966"/>
          <a:ext cx="1862807" cy="1862807"/>
        </a:xfrm>
        <a:prstGeom prst="ellipse">
          <a:avLst/>
        </a:prstGeom>
        <a:gradFill rotWithShape="0">
          <a:gsLst>
            <a:gs pos="0">
              <a:schemeClr val="accent2">
                <a:hueOff val="-2187096"/>
                <a:satOff val="-4210"/>
                <a:lumOff val="29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2">
                <a:hueOff val="-2187096"/>
                <a:satOff val="-4210"/>
                <a:lumOff val="29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2">
                <a:hueOff val="-2187096"/>
                <a:satOff val="-4210"/>
                <a:lumOff val="29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rtlCol="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200" b="1" kern="1200" noProof="1">
              <a:solidFill>
                <a:schemeClr val="tx1"/>
              </a:solidFill>
            </a:rPr>
            <a:t>Condiciones de almacenamiento</a:t>
          </a:r>
        </a:p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200" b="1" kern="1200" noProof="1">
              <a:solidFill>
                <a:schemeClr val="tx1"/>
              </a:solidFill>
            </a:rPr>
            <a:t>Interna</a:t>
          </a:r>
        </a:p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200" b="1" kern="1200" noProof="1">
              <a:solidFill>
                <a:schemeClr val="tx1"/>
              </a:solidFill>
            </a:rPr>
            <a:t>externa</a:t>
          </a:r>
        </a:p>
      </dsp:txBody>
      <dsp:txXfrm>
        <a:off x="4145946" y="2695768"/>
        <a:ext cx="1317203" cy="1317203"/>
      </dsp:txXfrm>
    </dsp:sp>
    <dsp:sp modelId="{451E4303-6F5A-46C2-8C5B-2FE1AE9ACF6C}">
      <dsp:nvSpPr>
        <dsp:cNvPr id="0" name=""/>
        <dsp:cNvSpPr/>
      </dsp:nvSpPr>
      <dsp:spPr>
        <a:xfrm rot="10800000">
          <a:off x="3172842" y="3040021"/>
          <a:ext cx="494879" cy="6286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2187096"/>
                <a:satOff val="-4210"/>
                <a:lumOff val="29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2">
                <a:hueOff val="-2187096"/>
                <a:satOff val="-4210"/>
                <a:lumOff val="29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2">
                <a:hueOff val="-2187096"/>
                <a:satOff val="-4210"/>
                <a:lumOff val="29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000" b="1" kern="1200" noProof="1">
            <a:solidFill>
              <a:schemeClr val="tx1"/>
            </a:solidFill>
          </a:endParaRPr>
        </a:p>
      </dsp:txBody>
      <dsp:txXfrm rot="10800000">
        <a:off x="3321306" y="3165760"/>
        <a:ext cx="346415" cy="377219"/>
      </dsp:txXfrm>
    </dsp:sp>
    <dsp:sp modelId="{50F60CD2-A400-4158-B8EA-358853D7B1C9}">
      <dsp:nvSpPr>
        <dsp:cNvPr id="0" name=""/>
        <dsp:cNvSpPr/>
      </dsp:nvSpPr>
      <dsp:spPr>
        <a:xfrm>
          <a:off x="1076601" y="2422966"/>
          <a:ext cx="1862807" cy="1862807"/>
        </a:xfrm>
        <a:prstGeom prst="ellipse">
          <a:avLst/>
        </a:prstGeom>
        <a:gradFill rotWithShape="0">
          <a:gsLst>
            <a:gs pos="0">
              <a:schemeClr val="accent2">
                <a:hueOff val="-4374192"/>
                <a:satOff val="-8420"/>
                <a:lumOff val="588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2">
                <a:hueOff val="-4374192"/>
                <a:satOff val="-8420"/>
                <a:lumOff val="588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2">
                <a:hueOff val="-4374192"/>
                <a:satOff val="-8420"/>
                <a:lumOff val="588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rtlCol="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200" b="1" kern="1200" noProof="1">
              <a:solidFill>
                <a:schemeClr val="tx1"/>
              </a:solidFill>
            </a:rPr>
            <a:t>Cálculos</a:t>
          </a:r>
        </a:p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200" b="1" kern="1200" noProof="1">
              <a:solidFill>
                <a:schemeClr val="tx1"/>
              </a:solidFill>
            </a:rPr>
            <a:t>Resultados</a:t>
          </a:r>
        </a:p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200" b="1" kern="1200" noProof="1">
              <a:solidFill>
                <a:schemeClr val="tx1"/>
              </a:solidFill>
            </a:rPr>
            <a:t>Análisis</a:t>
          </a:r>
        </a:p>
      </dsp:txBody>
      <dsp:txXfrm>
        <a:off x="1349403" y="2695768"/>
        <a:ext cx="1317203" cy="1317203"/>
      </dsp:txXfrm>
    </dsp:sp>
    <dsp:sp modelId="{D0B7038B-092B-4802-840E-2BFF28F2E64A}">
      <dsp:nvSpPr>
        <dsp:cNvPr id="0" name=""/>
        <dsp:cNvSpPr/>
      </dsp:nvSpPr>
      <dsp:spPr>
        <a:xfrm rot="18000000">
          <a:off x="2452697" y="1841212"/>
          <a:ext cx="494879" cy="6286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4374192"/>
                <a:satOff val="-8420"/>
                <a:lumOff val="588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2">
                <a:hueOff val="-4374192"/>
                <a:satOff val="-8420"/>
                <a:lumOff val="588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2">
                <a:hueOff val="-4374192"/>
                <a:satOff val="-8420"/>
                <a:lumOff val="588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000" b="1" kern="1200" noProof="1">
            <a:solidFill>
              <a:schemeClr val="tx1"/>
            </a:solidFill>
          </a:endParaRPr>
        </a:p>
      </dsp:txBody>
      <dsp:txXfrm>
        <a:off x="2489813" y="2031238"/>
        <a:ext cx="346415" cy="3772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Lista sólida vertical de iconos"/>
  <dgm:desc val="Se usa para mostrar una serie de elementos visuales de arriba a abajo con texto de nivel 1 o nivel 1 y nivel 2 agrupados en una forma. Funciona mejor con iconos o imágenes pequeñas con descripciones más larga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0.18567</cdr:x>
      <cdr:y>0.54372</cdr:y>
    </cdr:from>
    <cdr:to>
      <cdr:x>0.57328</cdr:x>
      <cdr:y>0.64285</cdr:y>
    </cdr:to>
    <cdr:sp macro="" textlink="">
      <cdr:nvSpPr>
        <cdr:cNvPr id="2" name="Rectángulo 1">
          <a:extLst xmlns:a="http://schemas.openxmlformats.org/drawingml/2006/main">
            <a:ext uri="{FF2B5EF4-FFF2-40B4-BE49-F238E27FC236}">
              <a16:creationId xmlns:a16="http://schemas.microsoft.com/office/drawing/2014/main" id="{0E7EEF21-6C7C-EA2B-45A0-DCBD109817D0}"/>
            </a:ext>
          </a:extLst>
        </cdr:cNvPr>
        <cdr:cNvSpPr/>
      </cdr:nvSpPr>
      <cdr:spPr>
        <a:xfrm xmlns:a="http://schemas.openxmlformats.org/drawingml/2006/main">
          <a:off x="1319876" y="3207597"/>
          <a:ext cx="2755426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es-E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rPr>
            <a:t>-15.66 %</a:t>
          </a:r>
        </a:p>
      </cdr:txBody>
    </cdr:sp>
  </cdr:relSizeAnchor>
  <cdr:relSizeAnchor xmlns:cdr="http://schemas.openxmlformats.org/drawingml/2006/chartDrawing">
    <cdr:from>
      <cdr:x>0.12288</cdr:x>
      <cdr:y>0.21138</cdr:y>
    </cdr:from>
    <cdr:to>
      <cdr:x>0.51049</cdr:x>
      <cdr:y>0.31051</cdr:y>
    </cdr:to>
    <cdr:sp macro="" textlink="">
      <cdr:nvSpPr>
        <cdr:cNvPr id="3" name="Rectángulo 2">
          <a:extLst xmlns:a="http://schemas.openxmlformats.org/drawingml/2006/main">
            <a:ext uri="{FF2B5EF4-FFF2-40B4-BE49-F238E27FC236}">
              <a16:creationId xmlns:a16="http://schemas.microsoft.com/office/drawing/2014/main" id="{91855927-3D09-C5E8-4DDC-33BEF5349281}"/>
            </a:ext>
          </a:extLst>
        </cdr:cNvPr>
        <cdr:cNvSpPr/>
      </cdr:nvSpPr>
      <cdr:spPr>
        <a:xfrm xmlns:a="http://schemas.openxmlformats.org/drawingml/2006/main">
          <a:off x="873526" y="1247024"/>
          <a:ext cx="2755426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rPr>
            <a:t>-5.91 %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0.15883</cdr:x>
      <cdr:y>0.61202</cdr:y>
    </cdr:from>
    <cdr:to>
      <cdr:x>0.5683</cdr:x>
      <cdr:y>0.73523</cdr:y>
    </cdr:to>
    <cdr:sp macro="" textlink="">
      <cdr:nvSpPr>
        <cdr:cNvPr id="2" name="Rectángulo 1">
          <a:extLst xmlns:a="http://schemas.openxmlformats.org/drawingml/2006/main">
            <a:ext uri="{FF2B5EF4-FFF2-40B4-BE49-F238E27FC236}">
              <a16:creationId xmlns:a16="http://schemas.microsoft.com/office/drawing/2014/main" id="{14F75775-6313-31B5-0494-2379011A5105}"/>
            </a:ext>
          </a:extLst>
        </cdr:cNvPr>
        <cdr:cNvSpPr/>
      </cdr:nvSpPr>
      <cdr:spPr>
        <a:xfrm xmlns:a="http://schemas.openxmlformats.org/drawingml/2006/main">
          <a:off x="1068835" y="2598920"/>
          <a:ext cx="2755426" cy="5232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rPr>
            <a:t>-3.76 %</a:t>
          </a:r>
        </a:p>
      </cdr:txBody>
    </cdr:sp>
  </cdr:relSizeAnchor>
  <cdr:relSizeAnchor xmlns:cdr="http://schemas.openxmlformats.org/drawingml/2006/chartDrawing">
    <cdr:from>
      <cdr:x>0.51335</cdr:x>
      <cdr:y>0.57381</cdr:y>
    </cdr:from>
    <cdr:to>
      <cdr:x>0.92282</cdr:x>
      <cdr:y>0.69702</cdr:y>
    </cdr:to>
    <cdr:sp macro="" textlink="">
      <cdr:nvSpPr>
        <cdr:cNvPr id="3" name="Rectángulo 2">
          <a:extLst xmlns:a="http://schemas.openxmlformats.org/drawingml/2006/main">
            <a:ext uri="{FF2B5EF4-FFF2-40B4-BE49-F238E27FC236}">
              <a16:creationId xmlns:a16="http://schemas.microsoft.com/office/drawing/2014/main" id="{CC3815EC-D30C-2836-9786-FD35F3657AD4}"/>
            </a:ext>
          </a:extLst>
        </cdr:cNvPr>
        <cdr:cNvSpPr/>
      </cdr:nvSpPr>
      <cdr:spPr>
        <a:xfrm xmlns:a="http://schemas.openxmlformats.org/drawingml/2006/main">
          <a:off x="3454462" y="2436656"/>
          <a:ext cx="2755426" cy="5232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rPr>
            <a:t>-9.45 %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>
            <a:extLst>
              <a:ext uri="{FF2B5EF4-FFF2-40B4-BE49-F238E27FC236}">
                <a16:creationId xmlns:a16="http://schemas.microsoft.com/office/drawing/2014/main" id="{C2AEF700-9B0B-4359-8356-DCE7EE4E41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 noProof="1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B9BF05B-06DB-4EC8-B476-CF95F9BD85E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42B0403-E859-45E0-88B1-E5D5FA1F7144}" type="datetime1">
              <a:rPr lang="es-ES" noProof="1" smtClean="0"/>
              <a:t>08/10/2023</a:t>
            </a:fld>
            <a:endParaRPr lang="es-ES" noProof="1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321952E-79CD-4E03-AAEB-C22680419E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 noProof="1"/>
          </a:p>
        </p:txBody>
      </p:sp>
      <p:sp>
        <p:nvSpPr>
          <p:cNvPr id="5" name="Marcador de posición de número de diapositiva 4">
            <a:extLst>
              <a:ext uri="{FF2B5EF4-FFF2-40B4-BE49-F238E27FC236}">
                <a16:creationId xmlns:a16="http://schemas.microsoft.com/office/drawing/2014/main" id="{B3DCA65F-8548-4E36-8331-FD471638BD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18CE0281-66A0-46B8-BDE2-AEF0C7453753}" type="slidenum">
              <a:rPr lang="es-ES" noProof="1" smtClean="0"/>
              <a:t>‹Nº›</a:t>
            </a:fld>
            <a:endParaRPr lang="es-ES" noProof="1"/>
          </a:p>
        </p:txBody>
      </p:sp>
    </p:spTree>
    <p:extLst>
      <p:ext uri="{BB962C8B-B14F-4D97-AF65-F5344CB8AC3E}">
        <p14:creationId xmlns:p14="http://schemas.microsoft.com/office/powerpoint/2010/main" val="6557350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 noProof="1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ECB179A-9F9A-4FE3-AD4A-6A76DB8ED61A}" type="datetime1">
              <a:rPr lang="es-ES" noProof="1" smtClean="0"/>
              <a:t>08/10/2023</a:t>
            </a:fld>
            <a:endParaRPr lang="es-ES" noProof="1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s-ES" noProof="1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ES" noProof="1"/>
              <a:t>Haga clic para modificar los estilos de texto del patrón</a:t>
            </a:r>
          </a:p>
          <a:p>
            <a:pPr lvl="1" rtl="0"/>
            <a:r>
              <a:rPr lang="es-ES" noProof="1"/>
              <a:t>Segundo nivel</a:t>
            </a:r>
          </a:p>
          <a:p>
            <a:pPr lvl="2" rtl="0"/>
            <a:r>
              <a:rPr lang="es-ES" noProof="1"/>
              <a:t>Tercer nivel</a:t>
            </a:r>
          </a:p>
          <a:p>
            <a:pPr lvl="3" rtl="0"/>
            <a:r>
              <a:rPr lang="es-ES" noProof="1"/>
              <a:t>Cuarto nivel</a:t>
            </a:r>
          </a:p>
          <a:p>
            <a:pPr lvl="4" rtl="0"/>
            <a:r>
              <a:rPr lang="es-ES" noProof="1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 noProof="1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9EDED1C-4656-4CF8-AD34-DC4A65BB3913}" type="slidenum">
              <a:rPr lang="es-ES" noProof="1" dirty="0" smtClean="0"/>
              <a:t>‹Nº›</a:t>
            </a:fld>
            <a:endParaRPr lang="es-ES" noProof="1"/>
          </a:p>
        </p:txBody>
      </p:sp>
    </p:spTree>
    <p:extLst>
      <p:ext uri="{BB962C8B-B14F-4D97-AF65-F5344CB8AC3E}">
        <p14:creationId xmlns:p14="http://schemas.microsoft.com/office/powerpoint/2010/main" val="38954299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9EDED1C-4656-4CF8-AD34-DC4A65BB3913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0842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9EDED1C-4656-4CF8-AD34-DC4A65BB391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43230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9EDED1C-4656-4CF8-AD34-DC4A65BB3913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9020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9EDED1C-4656-4CF8-AD34-DC4A65BB3913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0526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9EDED1C-4656-4CF8-AD34-DC4A65BB3913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3078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9EDED1C-4656-4CF8-AD34-DC4A65BB3913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29177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Droplets-HD-Title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rtlCol="0" anchor="b">
            <a:normAutofit/>
          </a:bodyPr>
          <a:lstStyle>
            <a:lvl1pPr algn="ctr">
              <a:defRPr sz="48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1751012" y="3886200"/>
            <a:ext cx="8689976" cy="1371599"/>
          </a:xfrm>
        </p:spPr>
        <p:txBody>
          <a:bodyPr rtlCol="0"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-ES" noProof="0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294A6EE-7FE4-4419-9F6A-A9474BE976BE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4287403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C0675D6-2FE0-4A98-B6E0-272A9AD25D63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576979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rtlCol="0" anchor="ctr"/>
          <a:lstStyle>
            <a:lvl1pPr algn="ctr">
              <a:defRPr sz="32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rtlCol="0"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A621052-84C1-452B-87B6-DBD771F9EB52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412422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rtlCol="0" anchor="ctr"/>
          <a:lstStyle>
            <a:lvl1pPr>
              <a:defRPr sz="32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2" name="Marcador de texto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D914983-DF66-4339-9090-93FD8A78FDD4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  <p:sp>
        <p:nvSpPr>
          <p:cNvPr id="13" name="Cuadro de texto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rtl="0"/>
            <a:r>
              <a:rPr lang="es-ES" sz="8000" noProof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Cuadro de texto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es-ES" sz="8000" noProof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316108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rtlCol="0" anchor="b"/>
          <a:lstStyle>
            <a:lvl1pPr algn="ctr">
              <a:defRPr sz="32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rtlCol="0"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4FC7C53-D7DD-42F1-9EC9-D5E63C830C9A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79213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ítulo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texto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8" name="Marcador de texto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9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10" name="Marcador de texto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11" name="Marcador de texto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12" name="Marcador de texto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C9EB3B1-F15F-4D9F-BA11-98EE4F290F0A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188399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ítulo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9" name="Marcador de texto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20" name="Marcador de posición de imagen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1" name="Marcador de texto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22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23" name="Marcador de posición de imagen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4" name="Marcador de texto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25" name="Marcador de texto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26" name="Marcador de posición de imagen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7" name="Marcador de texto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F791B21-2C60-4945-B73F-B6FDA0E1B0D5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797418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1" name="Marcador de posición de texto vertical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23D9335-BF46-4CB4-B411-966EF46219FB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339669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 rtlCol="0"/>
          <a:lstStyle>
            <a:lvl1pPr algn="l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8" name="Marcador de posición de texto vertical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ACA8B20-6A88-4AB7-BD34-1EA0BD5122C4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5556400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1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 rtlCol="0" anchor="ctr"/>
          <a:lstStyle/>
          <a:p>
            <a:pPr lvl="0" rtl="0"/>
            <a:r>
              <a:rPr lang="es-ES" noProof="1"/>
              <a:t>Haga clic para modificar los estilos de texto del patrón</a:t>
            </a:r>
          </a:p>
          <a:p>
            <a:pPr lvl="1" rtl="0"/>
            <a:r>
              <a:rPr lang="es-ES" noProof="1"/>
              <a:t>Segundo nivel</a:t>
            </a:r>
          </a:p>
          <a:p>
            <a:pPr lvl="2" rtl="0"/>
            <a:r>
              <a:rPr lang="es-ES" noProof="1"/>
              <a:t>Tercer nivel</a:t>
            </a:r>
          </a:p>
          <a:p>
            <a:pPr lvl="3" rtl="0"/>
            <a:r>
              <a:rPr lang="es-ES" noProof="1"/>
              <a:t>Cuarto nivel</a:t>
            </a:r>
          </a:p>
          <a:p>
            <a:pPr lvl="4" rtl="0"/>
            <a:r>
              <a:rPr lang="es-ES" noProof="1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D7AC81-ACD6-44C2-82C0-C164D746F4E7}" type="datetime1">
              <a:rPr lang="es-ES" noProof="1" smtClean="0"/>
              <a:t>08/10/2023</a:t>
            </a:fld>
            <a:endParaRPr lang="es-ES" noProof="1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1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s-ES" noProof="1" dirty="0" smtClean="0"/>
              <a:pPr rtl="0"/>
              <a:t>‹Nº›</a:t>
            </a:fld>
            <a:endParaRPr lang="es-ES" noProof="1"/>
          </a:p>
        </p:txBody>
      </p:sp>
    </p:spTree>
    <p:extLst>
      <p:ext uri="{BB962C8B-B14F-4D97-AF65-F5344CB8AC3E}">
        <p14:creationId xmlns:p14="http://schemas.microsoft.com/office/powerpoint/2010/main" val="3024972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2" name="Marcador de contenido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42B2C16-DA9B-4D22-8C75-718DE89A0977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062707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la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rtlCol="0" anchor="b">
            <a:normAutofit/>
          </a:bodyPr>
          <a:lstStyle>
            <a:lvl1pPr>
              <a:defRPr sz="40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0F75F57-D954-441F-ADC7-392C2AC81B98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875351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ítulo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2" name="Marcador de contenido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3" name="Marcador de contenido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3826D0B-D828-4DB4-9460-C9A30816566C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551646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ítulo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rtlCol="0"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12" name="Marcador de contenido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rtlCol="0"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13" name="Marcador de contenido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5BCA5DB-00BA-4ABF-8161-368B8127423D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720249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A03441C-0C27-44EE-BACB-EB6F73ADD69B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613326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6E5FF3-E57A-42A7-BD4A-01328C3C1730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753794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rtlCol="0" anchor="b"/>
          <a:lstStyle>
            <a:lvl1pPr algn="ctr">
              <a:defRPr sz="32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0" name="Marcador de contenido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E0BF80-249C-4DBD-A850-C50E67F4DB60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885185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rtlCol="0" anchor="b"/>
          <a:lstStyle>
            <a:lvl1pPr algn="ctr">
              <a:defRPr sz="32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48E81DA-4AF9-428F-8BD0-64175EA82D3F}" type="datetime1">
              <a:rPr lang="es-ES" noProof="0" smtClean="0"/>
              <a:t>08/10/2023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082491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n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 dirty="0"/>
              <a:t>Haga clic para modificar los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rtl="0"/>
            <a:fld id="{286F6DCD-093C-4145-BDA2-573B3A863F31}" type="datetime1">
              <a:rPr lang="es-ES" noProof="0" smtClean="0"/>
              <a:t>08/10/2023</a:t>
            </a:fld>
            <a:endParaRPr lang="es-ES" noProof="0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rtl="0"/>
            <a:endParaRPr lang="es-ES" noProof="0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rtl="0"/>
            <a:fld id="{6D22F896-40B5-4ADD-8801-0D06FADFA095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752261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705" r:id="rId18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12.jpg"/><Relationship Id="rId4" Type="http://schemas.openxmlformats.org/officeDocument/2006/relationships/image" Target="../media/image3.png"/><Relationship Id="rId9" Type="http://schemas.microsoft.com/office/2007/relationships/diagramDrawing" Target="../diagrams/drawin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ángulo 9">
            <a:extLst>
              <a:ext uri="{FF2B5EF4-FFF2-40B4-BE49-F238E27FC236}">
                <a16:creationId xmlns:a16="http://schemas.microsoft.com/office/drawing/2014/main" id="{4A391C69-E52F-4DC0-B51A-0DABC54840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12" name="Imagen 2">
            <a:extLst>
              <a:ext uri="{FF2B5EF4-FFF2-40B4-BE49-F238E27FC236}">
                <a16:creationId xmlns:a16="http://schemas.microsoft.com/office/drawing/2014/main" id="{C3C7ED6A-DE7F-4002-9699-B659DE5512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048390FD-448E-4FF2-AEE8-C46960568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59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0BD259F2-A289-4420-B3EB-BBC6A904F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BE7596B-F237-47DD-989E-9D8B0B49B4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1075" y="1358901"/>
            <a:ext cx="5280026" cy="2730498"/>
          </a:xfrm>
        </p:spPr>
        <p:txBody>
          <a:bodyPr rtlCol="0">
            <a:normAutofit/>
          </a:bodyPr>
          <a:lstStyle/>
          <a:p>
            <a:pPr rtl="0"/>
            <a:r>
              <a:rPr lang="es-E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reporte y análisis de resultados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063915B-82A1-4F1C-B5C6-3E18DDD972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1075" y="4165600"/>
            <a:ext cx="5280027" cy="1371599"/>
          </a:xfrm>
        </p:spPr>
        <p:txBody>
          <a:bodyPr rtlCol="0">
            <a:normAutofit/>
          </a:bodyPr>
          <a:lstStyle/>
          <a:p>
            <a:pPr rtl="0"/>
            <a:r>
              <a:rPr lang="es-E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pruebas de merma en almacenamiento, laboratorio y Producción.</a:t>
            </a:r>
            <a:endParaRPr lang="es-ES" dirty="0"/>
          </a:p>
        </p:txBody>
      </p:sp>
      <p:pic>
        <p:nvPicPr>
          <p:cNvPr id="9" name="Imagen 8" descr="Imagen que contiene exterior, roca, oveja, pasto&#10;&#10;Descripción generada automáticamente">
            <a:extLst>
              <a:ext uri="{FF2B5EF4-FFF2-40B4-BE49-F238E27FC236}">
                <a16:creationId xmlns:a16="http://schemas.microsoft.com/office/drawing/2014/main" id="{0C456C45-4776-7C51-FC58-1FB47BBBC47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03"/>
          <a:stretch/>
        </p:blipFill>
        <p:spPr>
          <a:xfrm>
            <a:off x="7357274" y="0"/>
            <a:ext cx="48347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022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06F1AE-3FB1-ED1B-231F-F3137CD63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anchor="ctr">
            <a:normAutofit/>
          </a:bodyPr>
          <a:lstStyle/>
          <a:p>
            <a:r>
              <a:rPr lang="es-CO" dirty="0"/>
              <a:t>Merma atribuida a laboratorio</a:t>
            </a:r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F98B602E-49E4-6D2D-3B41-892914AE24A3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71291690"/>
              </p:ext>
            </p:extLst>
          </p:nvPr>
        </p:nvGraphicFramePr>
        <p:xfrm>
          <a:off x="2926672" y="2375839"/>
          <a:ext cx="6338656" cy="265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5771">
                  <a:extLst>
                    <a:ext uri="{9D8B030D-6E8A-4147-A177-3AD203B41FA5}">
                      <a16:colId xmlns:a16="http://schemas.microsoft.com/office/drawing/2014/main" val="272861485"/>
                    </a:ext>
                  </a:extLst>
                </a:gridCol>
                <a:gridCol w="2112885">
                  <a:extLst>
                    <a:ext uri="{9D8B030D-6E8A-4147-A177-3AD203B41FA5}">
                      <a16:colId xmlns:a16="http://schemas.microsoft.com/office/drawing/2014/main" val="19080348"/>
                    </a:ext>
                  </a:extLst>
                </a:gridCol>
              </a:tblGrid>
              <a:tr h="53174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Lote C-1 Análisis del coagulo de campo </a:t>
                      </a:r>
                    </a:p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Producción  primer día de maduración 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7800214"/>
                  </a:ext>
                </a:extLst>
              </a:tr>
              <a:tr h="53174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Peso del coagulo al entrar a  planta reportado por bascula [Kg]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820.00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21813617"/>
                  </a:ext>
                </a:extLst>
              </a:tr>
              <a:tr h="53174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Resultados DRC (Contenido de caucho seco) por laboratorio [%]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68.86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68778919"/>
                  </a:ext>
                </a:extLst>
              </a:tr>
              <a:tr h="53174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Masa seca del coagulo obtenida en produccion [Kg]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530.92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76285407"/>
                  </a:ext>
                </a:extLst>
              </a:tr>
              <a:tr h="53174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Merma atribuida al laboratorio [%]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-5.97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54810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3704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06F1AE-3FB1-ED1B-231F-F3137CD63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anchor="ctr">
            <a:normAutofit/>
          </a:bodyPr>
          <a:lstStyle/>
          <a:p>
            <a:r>
              <a:rPr lang="es-CO" dirty="0"/>
              <a:t>Evaluación de las condiciones de almacenamiento </a:t>
            </a:r>
          </a:p>
        </p:txBody>
      </p:sp>
      <p:graphicFrame>
        <p:nvGraphicFramePr>
          <p:cNvPr id="11" name="Marcador de contenido 10">
            <a:extLst>
              <a:ext uri="{FF2B5EF4-FFF2-40B4-BE49-F238E27FC236}">
                <a16:creationId xmlns:a16="http://schemas.microsoft.com/office/drawing/2014/main" id="{4FACE813-9360-DB46-5871-3104C7F1BF57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70466792"/>
              </p:ext>
            </p:extLst>
          </p:nvPr>
        </p:nvGraphicFramePr>
        <p:xfrm>
          <a:off x="914400" y="2366963"/>
          <a:ext cx="5105400" cy="3767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6350">
                  <a:extLst>
                    <a:ext uri="{9D8B030D-6E8A-4147-A177-3AD203B41FA5}">
                      <a16:colId xmlns:a16="http://schemas.microsoft.com/office/drawing/2014/main" val="2085257226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4195514373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3258696641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3561641564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s-ES" sz="1800" b="1" kern="1200" dirty="0">
                          <a:solidFill>
                            <a:schemeClr val="lt1"/>
                          </a:solidFill>
                          <a:effectLst/>
                        </a:rPr>
                        <a:t>Lote C-2 Análisis del coagulo de campo a la </a:t>
                      </a:r>
                      <a:r>
                        <a:rPr lang="es-ES" sz="1800" b="1" kern="1200" dirty="0">
                          <a:solidFill>
                            <a:schemeClr val="tx1"/>
                          </a:solidFill>
                          <a:effectLst/>
                        </a:rPr>
                        <a:t>intemperie</a:t>
                      </a:r>
                    </a:p>
                    <a:p>
                      <a:pPr algn="ctr"/>
                      <a:r>
                        <a:rPr lang="es-ES" sz="1800" b="1" kern="1200" dirty="0">
                          <a:solidFill>
                            <a:schemeClr val="lt1"/>
                          </a:solidFill>
                          <a:effectLst/>
                        </a:rPr>
                        <a:t>Producción en el día 24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65409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 dirty="0">
                          <a:solidFill>
                            <a:srgbClr val="000000"/>
                          </a:solidFill>
                          <a:effectLst/>
                        </a:rPr>
                        <a:t>Días de maduración</a:t>
                      </a: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Variación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26668293"/>
                  </a:ext>
                </a:extLst>
              </a:tr>
              <a:tr h="5127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 dirty="0">
                          <a:solidFill>
                            <a:srgbClr val="000000"/>
                          </a:solidFill>
                          <a:effectLst/>
                        </a:rPr>
                        <a:t>Peso del coagulo al entrar a planta reportado por bascula [Kg]</a:t>
                      </a: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760.00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650.00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71346768"/>
                  </a:ext>
                </a:extLst>
              </a:tr>
              <a:tr h="343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>
                          <a:solidFill>
                            <a:srgbClr val="000000"/>
                          </a:solidFill>
                          <a:effectLst/>
                        </a:rPr>
                        <a:t>Resultados DRC (Contenido de caucho seco) por laboratorio [%]</a:t>
                      </a:r>
                      <a:endParaRPr lang="es-CO" sz="10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68.86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74.96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-6.09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03727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>
                          <a:solidFill>
                            <a:srgbClr val="000000"/>
                          </a:solidFill>
                          <a:effectLst/>
                        </a:rPr>
                        <a:t>Masa seca del coagulo en bodega del almacenamiento [Kg]</a:t>
                      </a:r>
                      <a:endParaRPr lang="es-CO" sz="10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523.34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499.44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23.90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44574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 dirty="0">
                          <a:solidFill>
                            <a:srgbClr val="FF0000"/>
                          </a:solidFill>
                          <a:effectLst/>
                        </a:rPr>
                        <a:t>Merma del lote durante los 24 días de almacenamiento [%]</a:t>
                      </a: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-4.57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76904471"/>
                  </a:ext>
                </a:extLst>
              </a:tr>
            </a:tbl>
          </a:graphicData>
        </a:graphic>
      </p:graphicFrame>
      <p:graphicFrame>
        <p:nvGraphicFramePr>
          <p:cNvPr id="12" name="Marcador de contenido 10">
            <a:extLst>
              <a:ext uri="{FF2B5EF4-FFF2-40B4-BE49-F238E27FC236}">
                <a16:creationId xmlns:a16="http://schemas.microsoft.com/office/drawing/2014/main" id="{F74D5466-01EF-9988-4E68-A3CF46754531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912431351"/>
              </p:ext>
            </p:extLst>
          </p:nvPr>
        </p:nvGraphicFramePr>
        <p:xfrm>
          <a:off x="6172200" y="2366962"/>
          <a:ext cx="5105400" cy="379138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76350">
                  <a:extLst>
                    <a:ext uri="{9D8B030D-6E8A-4147-A177-3AD203B41FA5}">
                      <a16:colId xmlns:a16="http://schemas.microsoft.com/office/drawing/2014/main" val="2085257226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4195514373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3258696641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3561641564"/>
                    </a:ext>
                  </a:extLst>
                </a:gridCol>
              </a:tblGrid>
              <a:tr h="830785">
                <a:tc gridSpan="4">
                  <a:txBody>
                    <a:bodyPr/>
                    <a:lstStyle/>
                    <a:p>
                      <a:pPr algn="ctr"/>
                      <a:r>
                        <a:rPr lang="es-ES" sz="1800" b="1" kern="1200" dirty="0">
                          <a:solidFill>
                            <a:schemeClr val="lt1"/>
                          </a:solidFill>
                          <a:effectLst/>
                        </a:rPr>
                        <a:t>Lote C-3 Análisis del coagulo de campo </a:t>
                      </a:r>
                      <a:r>
                        <a:rPr lang="es-ES" sz="1800" b="1" kern="1200" dirty="0">
                          <a:solidFill>
                            <a:schemeClr val="tx1"/>
                          </a:solidFill>
                          <a:effectLst/>
                        </a:rPr>
                        <a:t>bajo techo </a:t>
                      </a:r>
                      <a:r>
                        <a:rPr lang="es-ES" sz="1800" b="1" kern="1200" dirty="0">
                          <a:solidFill>
                            <a:schemeClr val="lt1"/>
                          </a:solidFill>
                          <a:effectLst/>
                        </a:rPr>
                        <a:t>al interior de bodega </a:t>
                      </a:r>
                    </a:p>
                    <a:p>
                      <a:pPr algn="ctr"/>
                      <a:r>
                        <a:rPr lang="es-ES" sz="1800" b="1" kern="1200" dirty="0">
                          <a:solidFill>
                            <a:schemeClr val="lt1"/>
                          </a:solidFill>
                          <a:effectLst/>
                        </a:rPr>
                        <a:t>Producción en el día 24</a:t>
                      </a:r>
                      <a:endParaRPr lang="es-CO" sz="14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6540925"/>
                  </a:ext>
                </a:extLst>
              </a:tr>
              <a:tr h="374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>
                          <a:solidFill>
                            <a:srgbClr val="000000"/>
                          </a:solidFill>
                          <a:effectLst/>
                        </a:rPr>
                        <a:t>Días de maduración</a:t>
                      </a:r>
                      <a:endParaRPr lang="es-CO" sz="1000" kern="10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Variación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26668293"/>
                  </a:ext>
                </a:extLst>
              </a:tr>
              <a:tr h="6473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>
                          <a:solidFill>
                            <a:srgbClr val="000000"/>
                          </a:solidFill>
                          <a:effectLst/>
                        </a:rPr>
                        <a:t>Peso del coagulo al entrar a planta reportado por bascula [Kg]</a:t>
                      </a:r>
                      <a:endParaRPr lang="es-CO" sz="1000" kern="10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740.00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630.00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71346768"/>
                  </a:ext>
                </a:extLst>
              </a:tr>
              <a:tr h="6473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>
                          <a:solidFill>
                            <a:srgbClr val="000000"/>
                          </a:solidFill>
                          <a:effectLst/>
                        </a:rPr>
                        <a:t>Resultados DRC (Contenido de caucho seco) por laboratorio [%]</a:t>
                      </a:r>
                      <a:endParaRPr lang="es-CO" sz="1000" kern="10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68.86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72.69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-3.83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03727655"/>
                  </a:ext>
                </a:extLst>
              </a:tr>
              <a:tr h="6473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 dirty="0">
                          <a:solidFill>
                            <a:srgbClr val="000000"/>
                          </a:solidFill>
                          <a:effectLst/>
                        </a:rPr>
                        <a:t>Masa seca del coagulo en bodega del almacenamiento [Kg]</a:t>
                      </a:r>
                      <a:endParaRPr lang="es-CO" sz="1000" kern="100" dirty="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509.57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470.64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38.93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44574181"/>
                  </a:ext>
                </a:extLst>
              </a:tr>
              <a:tr h="6205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 dirty="0">
                          <a:solidFill>
                            <a:srgbClr val="FF0000"/>
                          </a:solidFill>
                          <a:effectLst/>
                        </a:rPr>
                        <a:t>Merma del lote  durante los 24  días de almacenamiento [%]</a:t>
                      </a:r>
                      <a:endParaRPr lang="es-CO" sz="1000" kern="100" dirty="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-7.64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76904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4930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4411DE-F19D-1DE7-AB1F-8D61AAE56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600" kern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Muestreo y variación del % DRC</a:t>
            </a:r>
            <a:br>
              <a:rPr lang="es-ES" sz="3600" kern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s-ES" sz="3600" kern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Lote C</a:t>
            </a:r>
            <a:endParaRPr lang="es-CO" dirty="0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93A5C66B-2D95-D191-D65A-4630C74FD11E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31066344"/>
              </p:ext>
            </p:extLst>
          </p:nvPr>
        </p:nvGraphicFramePr>
        <p:xfrm>
          <a:off x="763480" y="2343706"/>
          <a:ext cx="4680012" cy="178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006">
                  <a:extLst>
                    <a:ext uri="{9D8B030D-6E8A-4147-A177-3AD203B41FA5}">
                      <a16:colId xmlns:a16="http://schemas.microsoft.com/office/drawing/2014/main" val="3484176462"/>
                    </a:ext>
                  </a:extLst>
                </a:gridCol>
                <a:gridCol w="2340006">
                  <a:extLst>
                    <a:ext uri="{9D8B030D-6E8A-4147-A177-3AD203B41FA5}">
                      <a16:colId xmlns:a16="http://schemas.microsoft.com/office/drawing/2014/main" val="133817657"/>
                    </a:ext>
                  </a:extLst>
                </a:gridCol>
              </a:tblGrid>
              <a:tr h="46176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Ponderado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%DRC 0 Días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86042966"/>
                  </a:ext>
                </a:extLst>
              </a:tr>
              <a:tr h="46176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Prueba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68.86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158611396"/>
                  </a:ext>
                </a:extLst>
              </a:tr>
              <a:tr h="46176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Liquidación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59.82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620564558"/>
                  </a:ext>
                </a:extLst>
              </a:tr>
              <a:tr h="39926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Producción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64.75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788743559"/>
                  </a:ext>
                </a:extLst>
              </a:tr>
            </a:tbl>
          </a:graphicData>
        </a:graphic>
      </p:graphicFrame>
      <p:pic>
        <p:nvPicPr>
          <p:cNvPr id="1026" name="Gráfico 3">
            <a:extLst>
              <a:ext uri="{FF2B5EF4-FFF2-40B4-BE49-F238E27FC236}">
                <a16:creationId xmlns:a16="http://schemas.microsoft.com/office/drawing/2014/main" id="{524002BE-301C-552B-5BC4-B53CD392B308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476" y="2214693"/>
            <a:ext cx="5220070" cy="336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31BDA66D-57A8-34CD-AE7C-B122526E80E8}"/>
              </a:ext>
            </a:extLst>
          </p:cNvPr>
          <p:cNvSpPr txBox="1"/>
          <p:nvPr/>
        </p:nvSpPr>
        <p:spPr>
          <a:xfrm>
            <a:off x="525632" y="4493014"/>
            <a:ext cx="5155707" cy="1850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es-CO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través de esta prueba se evidencia una impresión de los resultados respecto al valor obtenido en producción con el cual se determina la merma en producción, y estos valores ponderados tiene un error absoluto del DRC de -4.11 %; e incluyendo el valor liquidado el error seria de -4.93 %.</a:t>
            </a:r>
            <a:endParaRPr lang="es-CO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990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9A7C84-4435-A2A8-CC1E-87DE0D245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es-CO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Estadística de los resultados % DRC. Usando las funciones de Excel.</a:t>
            </a:r>
            <a:br>
              <a:rPr lang="es-CO" sz="4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es-CO" dirty="0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AC8EF4E2-211A-55DB-3C60-28C8E97F7EDB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44596240"/>
              </p:ext>
            </p:extLst>
          </p:nvPr>
        </p:nvGraphicFramePr>
        <p:xfrm>
          <a:off x="4005309" y="1912114"/>
          <a:ext cx="3975716" cy="47911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87858">
                  <a:extLst>
                    <a:ext uri="{9D8B030D-6E8A-4147-A177-3AD203B41FA5}">
                      <a16:colId xmlns:a16="http://schemas.microsoft.com/office/drawing/2014/main" val="617148813"/>
                    </a:ext>
                  </a:extLst>
                </a:gridCol>
                <a:gridCol w="1987858">
                  <a:extLst>
                    <a:ext uri="{9D8B030D-6E8A-4147-A177-3AD203B41FA5}">
                      <a16:colId xmlns:a16="http://schemas.microsoft.com/office/drawing/2014/main" val="3393600064"/>
                    </a:ext>
                  </a:extLst>
                </a:gridCol>
              </a:tblGrid>
              <a:tr h="314524"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Estadística descriptiva % DRC 0 Días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8511294"/>
                  </a:ext>
                </a:extLst>
              </a:tr>
              <a:tr h="31452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Media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68.86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779124955"/>
                  </a:ext>
                </a:extLst>
              </a:tr>
              <a:tr h="31452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Error típico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0.78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880484958"/>
                  </a:ext>
                </a:extLst>
              </a:tr>
              <a:tr h="31452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Mediana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69.17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631162787"/>
                  </a:ext>
                </a:extLst>
              </a:tr>
              <a:tr h="31452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Moda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#N/D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356303638"/>
                  </a:ext>
                </a:extLst>
              </a:tr>
              <a:tr h="31452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Desviación estándar σ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3.00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977060712"/>
                  </a:ext>
                </a:extLst>
              </a:tr>
              <a:tr h="31452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Varianza de la muestra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9.01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767097355"/>
                  </a:ext>
                </a:extLst>
              </a:tr>
              <a:tr h="31452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Coeficiente de asimetría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0.31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216637634"/>
                  </a:ext>
                </a:extLst>
              </a:tr>
              <a:tr h="31452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Rango %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9.93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68638110"/>
                  </a:ext>
                </a:extLst>
              </a:tr>
              <a:tr h="31452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Mínimo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64.61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034940271"/>
                  </a:ext>
                </a:extLst>
              </a:tr>
              <a:tr h="31452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Máximo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74.54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191506797"/>
                  </a:ext>
                </a:extLst>
              </a:tr>
              <a:tr h="31452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Cuenta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15.00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994693444"/>
                  </a:ext>
                </a:extLst>
              </a:tr>
              <a:tr h="31452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Numero de datos</a:t>
                      </a:r>
                      <a:endParaRPr lang="es-CO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15.00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7978125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261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Imagen 2">
            <a:extLst>
              <a:ext uri="{FF2B5EF4-FFF2-40B4-BE49-F238E27FC236}">
                <a16:creationId xmlns:a16="http://schemas.microsoft.com/office/drawing/2014/main" id="{22790EC5-ACA7-4536-8066-B60199F3C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Imagen 47">
            <a:extLst>
              <a:ext uri="{FF2B5EF4-FFF2-40B4-BE49-F238E27FC236}">
                <a16:creationId xmlns:a16="http://schemas.microsoft.com/office/drawing/2014/main" id="{CAD20AEA-7CAF-4A83-BE2E-EAF010B8B7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50" name="Rectángulo 49">
            <a:extLst>
              <a:ext uri="{FF2B5EF4-FFF2-40B4-BE49-F238E27FC236}">
                <a16:creationId xmlns:a16="http://schemas.microsoft.com/office/drawing/2014/main" id="{2255CADE-DCE0-447F-B290-2AE78E5E55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52" name="Imagen 2">
            <a:extLst>
              <a:ext uri="{FF2B5EF4-FFF2-40B4-BE49-F238E27FC236}">
                <a16:creationId xmlns:a16="http://schemas.microsoft.com/office/drawing/2014/main" id="{240987D2-7FAC-4B65-A97B-0EAADE73BB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627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Marcador de posición de imagen 5" descr="Laboratorio de ciencia">
            <a:extLst>
              <a:ext uri="{FF2B5EF4-FFF2-40B4-BE49-F238E27FC236}">
                <a16:creationId xmlns:a16="http://schemas.microsoft.com/office/drawing/2014/main" id="{2543122C-30CE-4CD2-B15E-CA20AE39CC4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64" r="2" b="2"/>
          <a:stretch/>
        </p:blipFill>
        <p:spPr>
          <a:xfrm>
            <a:off x="8860" y="10"/>
            <a:ext cx="6924201" cy="6857990"/>
          </a:xfrm>
          <a:prstGeom prst="rect">
            <a:avLst/>
          </a:prstGeom>
        </p:spPr>
      </p:pic>
      <p:sp>
        <p:nvSpPr>
          <p:cNvPr id="54" name="Rectángulo 53">
            <a:extLst>
              <a:ext uri="{FF2B5EF4-FFF2-40B4-BE49-F238E27FC236}">
                <a16:creationId xmlns:a16="http://schemas.microsoft.com/office/drawing/2014/main" id="{4245587C-701C-48A1-9B6B-10C3DF81A8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9330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56" name="Imagen 55">
            <a:extLst>
              <a:ext uri="{FF2B5EF4-FFF2-40B4-BE49-F238E27FC236}">
                <a16:creationId xmlns:a16="http://schemas.microsoft.com/office/drawing/2014/main" id="{2E5CF545-7AAF-4A13-8871-089E929E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2B77B0A-41A1-428C-897D-2AEE4B4A5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6734" y="1358901"/>
            <a:ext cx="4935140" cy="2730498"/>
          </a:xfr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es-ES" sz="4800" noProof="1"/>
              <a:t>2 conclusiones Generales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38BA689-20E2-4C6E-9788-5A871F3D1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76707" y="4165601"/>
            <a:ext cx="3487479" cy="789172"/>
          </a:xfrm>
        </p:spPr>
        <p:txBody>
          <a:bodyPr vert="horz" lIns="91440" tIns="45720" rIns="91440" bIns="45720" rtlCol="0">
            <a:normAutofit/>
          </a:bodyPr>
          <a:lstStyle/>
          <a:p>
            <a:pPr rtl="0"/>
            <a:endParaRPr lang="es-ES" sz="2200" noProof="1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610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3" name="Rectángulo 112">
            <a:extLst>
              <a:ext uri="{FF2B5EF4-FFF2-40B4-BE49-F238E27FC236}">
                <a16:creationId xmlns:a16="http://schemas.microsoft.com/office/drawing/2014/main" id="{48FE65CB-EFD8-497D-A30A-093E20EACB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115" name="Imagen 114">
            <a:extLst>
              <a:ext uri="{FF2B5EF4-FFF2-40B4-BE49-F238E27FC236}">
                <a16:creationId xmlns:a16="http://schemas.microsoft.com/office/drawing/2014/main" id="{E3265C2A-0A58-43AD-A406-8F4478E287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850B972-0B7A-40CD-9E79-07E8A87AB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2566" y="618517"/>
            <a:ext cx="3352128" cy="1573863"/>
          </a:xfrm>
        </p:spPr>
        <p:txBody>
          <a:bodyPr rtlCol="0">
            <a:normAutofit/>
          </a:bodyPr>
          <a:lstStyle/>
          <a:p>
            <a:pPr algn="l" rtl="0"/>
            <a:r>
              <a:rPr lang="es-ES" dirty="0"/>
              <a:t>Variables y parámetros</a:t>
            </a:r>
          </a:p>
        </p:txBody>
      </p:sp>
      <p:graphicFrame>
        <p:nvGraphicFramePr>
          <p:cNvPr id="9" name="Marcador de contenido 8" descr="Iconos">
            <a:extLst>
              <a:ext uri="{FF2B5EF4-FFF2-40B4-BE49-F238E27FC236}">
                <a16:creationId xmlns:a16="http://schemas.microsoft.com/office/drawing/2014/main" id="{8FF6EDB8-0D3A-4193-BDFE-DD56CEA7DAB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0531249"/>
              </p:ext>
            </p:extLst>
          </p:nvPr>
        </p:nvGraphicFramePr>
        <p:xfrm>
          <a:off x="7891607" y="2367092"/>
          <a:ext cx="3803087" cy="3881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Imagen 6" descr="Un edificio de ladrillo&#10;&#10;Descripción generada automáticamente con confianza media">
            <a:extLst>
              <a:ext uri="{FF2B5EF4-FFF2-40B4-BE49-F238E27FC236}">
                <a16:creationId xmlns:a16="http://schemas.microsoft.com/office/drawing/2014/main" id="{DA82ABC5-E7F3-59D4-9023-6108F78ADC5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1695" b="9240"/>
          <a:stretch/>
        </p:blipFill>
        <p:spPr>
          <a:xfrm>
            <a:off x="1404357" y="559825"/>
            <a:ext cx="5387693" cy="56796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26403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06F1AE-3FB1-ED1B-231F-F3137CD63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anchor="ctr">
            <a:normAutofit/>
          </a:bodyPr>
          <a:lstStyle/>
          <a:p>
            <a:r>
              <a:rPr lang="es-ES" noProof="1"/>
              <a:t>Efecto del tiempo de maduración sobre el porcentaje de merma</a:t>
            </a:r>
            <a:endParaRPr lang="es-CO" dirty="0"/>
          </a:p>
        </p:txBody>
      </p:sp>
      <p:graphicFrame>
        <p:nvGraphicFramePr>
          <p:cNvPr id="11" name="Marcador de contenido 10">
            <a:extLst>
              <a:ext uri="{FF2B5EF4-FFF2-40B4-BE49-F238E27FC236}">
                <a16:creationId xmlns:a16="http://schemas.microsoft.com/office/drawing/2014/main" id="{4FACE813-9360-DB46-5871-3104C7F1BF57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515826020"/>
              </p:ext>
            </p:extLst>
          </p:nvPr>
        </p:nvGraphicFramePr>
        <p:xfrm>
          <a:off x="914400" y="2366963"/>
          <a:ext cx="5105400" cy="376783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76350">
                  <a:extLst>
                    <a:ext uri="{9D8B030D-6E8A-4147-A177-3AD203B41FA5}">
                      <a16:colId xmlns:a16="http://schemas.microsoft.com/office/drawing/2014/main" val="2085257226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4195514373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3258696641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3561641564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s-E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Lote A-1 Análisis del coagulo de campo en la intemperie</a:t>
                      </a:r>
                      <a:endParaRPr lang="es-CO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s-E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Producción en el día 71</a:t>
                      </a: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65409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 dirty="0">
                          <a:solidFill>
                            <a:srgbClr val="000000"/>
                          </a:solidFill>
                          <a:effectLst/>
                        </a:rPr>
                        <a:t>Días de maduración</a:t>
                      </a: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200" kern="100" dirty="0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 b="1" kern="100" dirty="0">
                          <a:solidFill>
                            <a:srgbClr val="000000"/>
                          </a:solidFill>
                          <a:effectLst/>
                        </a:rPr>
                        <a:t>71</a:t>
                      </a:r>
                      <a:endParaRPr lang="es-CO" sz="18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200" kern="100" dirty="0">
                          <a:solidFill>
                            <a:srgbClr val="000000"/>
                          </a:solidFill>
                          <a:effectLst/>
                        </a:rPr>
                        <a:t>Variación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6668293"/>
                  </a:ext>
                </a:extLst>
              </a:tr>
              <a:tr h="4012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 dirty="0">
                          <a:solidFill>
                            <a:srgbClr val="000000"/>
                          </a:solidFill>
                          <a:effectLst/>
                        </a:rPr>
                        <a:t>Peso del coagulo al entrar a planta reportado por bascula [Kg]</a:t>
                      </a: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200" kern="100">
                          <a:solidFill>
                            <a:srgbClr val="000000"/>
                          </a:solidFill>
                          <a:effectLst/>
                        </a:rPr>
                        <a:t>960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200" kern="100" dirty="0">
                          <a:solidFill>
                            <a:srgbClr val="000000"/>
                          </a:solidFill>
                          <a:effectLst/>
                        </a:rPr>
                        <a:t>720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 dirty="0">
                          <a:solidFill>
                            <a:srgbClr val="000000"/>
                          </a:solidFill>
                          <a:effectLst/>
                        </a:rPr>
                        <a:t>240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13467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>
                          <a:solidFill>
                            <a:srgbClr val="000000"/>
                          </a:solidFill>
                          <a:effectLst/>
                        </a:rPr>
                        <a:t>Resultados DRC (Contenido de caucho seco) por laboratorio [%]</a:t>
                      </a:r>
                      <a:endParaRPr lang="es-CO" sz="10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200" kern="100">
                          <a:solidFill>
                            <a:srgbClr val="000000"/>
                          </a:solidFill>
                          <a:effectLst/>
                        </a:rPr>
                        <a:t>66.63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200" kern="100" dirty="0">
                          <a:solidFill>
                            <a:srgbClr val="000000"/>
                          </a:solidFill>
                          <a:effectLst/>
                        </a:rPr>
                        <a:t>71.56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</a:rPr>
                        <a:t>-4.93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3727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 dirty="0">
                          <a:solidFill>
                            <a:srgbClr val="000000"/>
                          </a:solidFill>
                          <a:effectLst/>
                        </a:rPr>
                        <a:t>Masa seca del coagulo en bodega del almacenamiento [Kg]</a:t>
                      </a: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200" kern="100">
                          <a:solidFill>
                            <a:srgbClr val="000000"/>
                          </a:solidFill>
                          <a:effectLst/>
                        </a:rPr>
                        <a:t>628.17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200" kern="100" dirty="0">
                          <a:solidFill>
                            <a:srgbClr val="000000"/>
                          </a:solidFill>
                          <a:effectLst/>
                        </a:rPr>
                        <a:t>529.80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</a:rPr>
                        <a:t>98.37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4574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>
                          <a:solidFill>
                            <a:srgbClr val="FF0000"/>
                          </a:solidFill>
                          <a:effectLst/>
                        </a:rPr>
                        <a:t>Merma del lote durante los 71 días de almacenamiento [%]</a:t>
                      </a:r>
                      <a:endParaRPr lang="es-CO" sz="10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200" kern="1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200" kern="1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 dirty="0">
                          <a:solidFill>
                            <a:srgbClr val="FF0000"/>
                          </a:solidFill>
                          <a:effectLst/>
                        </a:rPr>
                        <a:t>-15.66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6904471"/>
                  </a:ext>
                </a:extLst>
              </a:tr>
            </a:tbl>
          </a:graphicData>
        </a:graphic>
      </p:graphicFrame>
      <p:graphicFrame>
        <p:nvGraphicFramePr>
          <p:cNvPr id="12" name="Marcador de contenido 10">
            <a:extLst>
              <a:ext uri="{FF2B5EF4-FFF2-40B4-BE49-F238E27FC236}">
                <a16:creationId xmlns:a16="http://schemas.microsoft.com/office/drawing/2014/main" id="{F74D5466-01EF-9988-4E68-A3CF46754531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340061029"/>
              </p:ext>
            </p:extLst>
          </p:nvPr>
        </p:nvGraphicFramePr>
        <p:xfrm>
          <a:off x="6172200" y="2366962"/>
          <a:ext cx="5105400" cy="382236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76350">
                  <a:extLst>
                    <a:ext uri="{9D8B030D-6E8A-4147-A177-3AD203B41FA5}">
                      <a16:colId xmlns:a16="http://schemas.microsoft.com/office/drawing/2014/main" val="2085257226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4195514373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3258696641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3561641564"/>
                    </a:ext>
                  </a:extLst>
                </a:gridCol>
              </a:tblGrid>
              <a:tr h="817048">
                <a:tc gridSpan="4">
                  <a:txBody>
                    <a:bodyPr/>
                    <a:lstStyle/>
                    <a:p>
                      <a:pPr algn="ctr"/>
                      <a:r>
                        <a:rPr lang="es-ES" sz="1800" b="1" kern="1200" dirty="0">
                          <a:solidFill>
                            <a:schemeClr val="lt1"/>
                          </a:solidFill>
                          <a:effectLst/>
                          <a:latin typeface="Tw Cen MT (Cuerpo)"/>
                          <a:ea typeface="+mn-ea"/>
                          <a:cs typeface="+mn-cs"/>
                        </a:rPr>
                        <a:t>Lote A-2 Análisis del coagulo de campo en la intemperie</a:t>
                      </a:r>
                      <a:endParaRPr lang="es-CO" sz="1800" b="1" kern="1200" dirty="0">
                        <a:solidFill>
                          <a:schemeClr val="lt1"/>
                        </a:solidFill>
                        <a:effectLst/>
                        <a:latin typeface="Tw Cen MT (Cuerpo)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s-ES" sz="1800" b="1" kern="1200" dirty="0">
                          <a:solidFill>
                            <a:schemeClr val="lt1"/>
                          </a:solidFill>
                          <a:effectLst/>
                          <a:latin typeface="Tw Cen MT (Cuerpo)"/>
                          <a:ea typeface="+mn-ea"/>
                          <a:cs typeface="+mn-cs"/>
                        </a:rPr>
                        <a:t>Producción en el día 42</a:t>
                      </a:r>
                      <a:endParaRPr lang="es-CO" sz="1000" kern="100" dirty="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6540925"/>
                  </a:ext>
                </a:extLst>
              </a:tr>
              <a:tr h="368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>
                          <a:solidFill>
                            <a:srgbClr val="000000"/>
                          </a:solidFill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Días de maduración</a:t>
                      </a:r>
                      <a:endParaRPr lang="es-CO" sz="1000" kern="10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100" kern="100">
                          <a:solidFill>
                            <a:srgbClr val="000000"/>
                          </a:solidFill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s-CO" sz="1100" kern="10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800" b="1" kern="100" dirty="0">
                          <a:solidFill>
                            <a:srgbClr val="000000"/>
                          </a:solidFill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es-CO" sz="1800" b="1" kern="100" dirty="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100" kern="100">
                          <a:solidFill>
                            <a:srgbClr val="000000"/>
                          </a:solidFill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Variación</a:t>
                      </a:r>
                      <a:endParaRPr lang="es-CO" sz="1100" kern="10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6668293"/>
                  </a:ext>
                </a:extLst>
              </a:tr>
              <a:tr h="6366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>
                          <a:solidFill>
                            <a:srgbClr val="000000"/>
                          </a:solidFill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Peso del coagulo al entrar a planta reportado por bascula [Kg]</a:t>
                      </a:r>
                      <a:endParaRPr lang="es-CO" sz="1000" kern="10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100" kern="100" dirty="0"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790</a:t>
                      </a:r>
                      <a:endParaRPr lang="es-CO" sz="1100" kern="100" dirty="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100" kern="100" dirty="0"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  <a:endParaRPr lang="es-CO" sz="1100" kern="100" dirty="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100" kern="100"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es-CO" sz="1100" kern="10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1346768"/>
                  </a:ext>
                </a:extLst>
              </a:tr>
              <a:tr h="6366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>
                          <a:solidFill>
                            <a:srgbClr val="000000"/>
                          </a:solidFill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Resultados DRC (Contenido de caucho seco) por laboratorio [%]</a:t>
                      </a:r>
                      <a:endParaRPr lang="es-CO" sz="1000" kern="10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100" kern="100" dirty="0"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66.84</a:t>
                      </a:r>
                      <a:endParaRPr lang="es-CO" sz="1100" kern="100" dirty="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100" kern="100"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70.91</a:t>
                      </a:r>
                      <a:endParaRPr lang="es-CO" sz="1100" kern="10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100" kern="100" dirty="0"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-4.07</a:t>
                      </a:r>
                      <a:endParaRPr lang="es-CO" sz="1100" kern="100" dirty="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3727655"/>
                  </a:ext>
                </a:extLst>
              </a:tr>
              <a:tr h="69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 dirty="0">
                          <a:solidFill>
                            <a:srgbClr val="000000"/>
                          </a:solidFill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Masa seca del coagulo en bodega del almacenamiento [Kg]</a:t>
                      </a:r>
                      <a:endParaRPr lang="es-CO" sz="1000" kern="100" dirty="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100" kern="100" dirty="0"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516.81</a:t>
                      </a:r>
                      <a:endParaRPr lang="es-CO" sz="1100" kern="100" dirty="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100" kern="100"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486.25</a:t>
                      </a:r>
                      <a:endParaRPr lang="es-CO" sz="1100" kern="10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100" kern="100"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30.56</a:t>
                      </a:r>
                      <a:endParaRPr lang="es-CO" sz="1100" kern="10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4574181"/>
                  </a:ext>
                </a:extLst>
              </a:tr>
              <a:tr h="6102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 dirty="0">
                          <a:solidFill>
                            <a:srgbClr val="FF0000"/>
                          </a:solidFill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Merma del lote A-2 durante los 42 días de almacenamiento [%]</a:t>
                      </a:r>
                      <a:endParaRPr lang="es-CO" sz="1000" kern="100" dirty="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100" kern="100">
                          <a:solidFill>
                            <a:srgbClr val="000000"/>
                          </a:solidFill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100" kern="10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100" kern="100" dirty="0">
                          <a:solidFill>
                            <a:srgbClr val="000000"/>
                          </a:solidFill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100" kern="100" dirty="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100" kern="100" dirty="0">
                          <a:solidFill>
                            <a:srgbClr val="FF0000"/>
                          </a:solidFill>
                          <a:effectLst/>
                          <a:latin typeface="Tw Cen MT (Cuerpo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-5.91</a:t>
                      </a:r>
                      <a:endParaRPr lang="es-CO" sz="1100" kern="100" dirty="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6904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188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7819" y="987683"/>
            <a:ext cx="3247901" cy="1477329"/>
          </a:xfrm>
          <a:noFill/>
        </p:spPr>
        <p:txBody>
          <a:bodyPr rtlCol="0">
            <a:normAutofit/>
          </a:bodyPr>
          <a:lstStyle/>
          <a:p>
            <a:pPr rtl="0"/>
            <a:r>
              <a:rPr lang="es-ES" sz="40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Merma total</a:t>
            </a:r>
            <a:br>
              <a:rPr lang="es-ES" sz="4000" noProof="1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s-ES" sz="24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lote A-1 y lote a-2</a:t>
            </a:r>
            <a:endParaRPr lang="es-ES" sz="400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6" name="Marcador de contenido 5" descr="Gráfico">
            <a:extLst>
              <a:ext uri="{FF2B5EF4-FFF2-40B4-BE49-F238E27FC236}">
                <a16:creationId xmlns:a16="http://schemas.microsoft.com/office/drawing/2014/main" id="{4F8339CB-596F-46C7-A612-EA1CB5750E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3918032"/>
              </p:ext>
            </p:extLst>
          </p:nvPr>
        </p:nvGraphicFramePr>
        <p:xfrm>
          <a:off x="505575" y="479323"/>
          <a:ext cx="7108723" cy="5899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AF32A93E-2CD1-5F82-7665-BBCD2CD10380}"/>
              </a:ext>
            </a:extLst>
          </p:cNvPr>
          <p:cNvSpPr txBox="1"/>
          <p:nvPr/>
        </p:nvSpPr>
        <p:spPr>
          <a:xfrm>
            <a:off x="7502003" y="2690336"/>
            <a:ext cx="429953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dirty="0"/>
              <a:t>En la primera etapa la pérdida de masa seca y la merma durante el almacenamiento fue mayor para el lote A-1 pues este se maduró durante 72 días respecto al lote A-2 que se maduró 42 días.</a:t>
            </a:r>
          </a:p>
          <a:p>
            <a:pPr algn="just"/>
            <a:endParaRPr lang="es-CO" dirty="0"/>
          </a:p>
          <a:p>
            <a:pPr algn="just"/>
            <a:r>
              <a:rPr lang="es-CO" dirty="0"/>
              <a:t>Las mermas de laboratorio son respecto al DRC del día que se procesaron los lotes.</a:t>
            </a:r>
          </a:p>
        </p:txBody>
      </p:sp>
    </p:spTree>
    <p:extLst>
      <p:ext uri="{BB962C8B-B14F-4D97-AF65-F5344CB8AC3E}">
        <p14:creationId xmlns:p14="http://schemas.microsoft.com/office/powerpoint/2010/main" val="4217803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06F1AE-3FB1-ED1B-231F-F3137CD63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anchor="ctr">
            <a:normAutofit/>
          </a:bodyPr>
          <a:lstStyle/>
          <a:p>
            <a:r>
              <a:rPr lang="es-CO" dirty="0"/>
              <a:t>Evaluación de las condiciones de almacenamiento </a:t>
            </a:r>
          </a:p>
        </p:txBody>
      </p:sp>
      <p:graphicFrame>
        <p:nvGraphicFramePr>
          <p:cNvPr id="11" name="Marcador de contenido 10">
            <a:extLst>
              <a:ext uri="{FF2B5EF4-FFF2-40B4-BE49-F238E27FC236}">
                <a16:creationId xmlns:a16="http://schemas.microsoft.com/office/drawing/2014/main" id="{4FACE813-9360-DB46-5871-3104C7F1BF57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69246666"/>
              </p:ext>
            </p:extLst>
          </p:nvPr>
        </p:nvGraphicFramePr>
        <p:xfrm>
          <a:off x="914400" y="2366963"/>
          <a:ext cx="5105400" cy="3767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6350">
                  <a:extLst>
                    <a:ext uri="{9D8B030D-6E8A-4147-A177-3AD203B41FA5}">
                      <a16:colId xmlns:a16="http://schemas.microsoft.com/office/drawing/2014/main" val="2085257226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4195514373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3258696641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3561641564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s-ES" sz="1800" b="1" kern="1200" dirty="0">
                          <a:solidFill>
                            <a:schemeClr val="lt1"/>
                          </a:solidFill>
                          <a:effectLst/>
                        </a:rPr>
                        <a:t>Lote B-1 Análisis del coagulo de campo </a:t>
                      </a:r>
                      <a:r>
                        <a:rPr lang="es-ES" sz="1800" b="1" kern="1200" dirty="0">
                          <a:solidFill>
                            <a:schemeClr val="tx1"/>
                          </a:solidFill>
                          <a:effectLst/>
                        </a:rPr>
                        <a:t>bajo techo </a:t>
                      </a:r>
                      <a:r>
                        <a:rPr lang="es-ES" sz="1800" b="1" kern="1200" dirty="0">
                          <a:solidFill>
                            <a:schemeClr val="lt1"/>
                          </a:solidFill>
                          <a:effectLst/>
                        </a:rPr>
                        <a:t>al interior de bodega </a:t>
                      </a:r>
                    </a:p>
                    <a:p>
                      <a:pPr algn="ctr"/>
                      <a:r>
                        <a:rPr lang="es-ES" sz="1800" b="1" kern="1200" dirty="0">
                          <a:solidFill>
                            <a:schemeClr val="lt1"/>
                          </a:solidFill>
                          <a:effectLst/>
                        </a:rPr>
                        <a:t>Producción en el día 25</a:t>
                      </a: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65409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 dirty="0">
                          <a:solidFill>
                            <a:srgbClr val="000000"/>
                          </a:solidFill>
                          <a:effectLst/>
                        </a:rPr>
                        <a:t>Días de maduración</a:t>
                      </a: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25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Variación 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26668293"/>
                  </a:ext>
                </a:extLst>
              </a:tr>
              <a:tr h="43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 dirty="0">
                          <a:solidFill>
                            <a:srgbClr val="000000"/>
                          </a:solidFill>
                          <a:effectLst/>
                        </a:rPr>
                        <a:t>Peso del coagulo al entrar a planta reportado por bascula [Kg]</a:t>
                      </a: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1180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900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280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71346768"/>
                  </a:ext>
                </a:extLst>
              </a:tr>
              <a:tr h="343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>
                          <a:solidFill>
                            <a:srgbClr val="000000"/>
                          </a:solidFill>
                          <a:effectLst/>
                        </a:rPr>
                        <a:t>Resultados DRC (Contenido de caucho seco) por laboratorio [%]</a:t>
                      </a:r>
                      <a:endParaRPr lang="es-CO" sz="10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62.73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76.70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-13.97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03727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>
                          <a:solidFill>
                            <a:srgbClr val="000000"/>
                          </a:solidFill>
                          <a:effectLst/>
                        </a:rPr>
                        <a:t>Masa seca del coagulo en bodega del almacenamiento [Kg]</a:t>
                      </a:r>
                      <a:endParaRPr lang="es-CO" sz="10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729.55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702.10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27.45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44574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 dirty="0">
                          <a:solidFill>
                            <a:srgbClr val="FF0000"/>
                          </a:solidFill>
                          <a:effectLst/>
                        </a:rPr>
                        <a:t>Merma del lote durante los 25 días de almacenamiento [%]</a:t>
                      </a:r>
                      <a:endParaRPr lang="es-CO" sz="1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 dirty="0">
                          <a:solidFill>
                            <a:srgbClr val="FF0000"/>
                          </a:solidFill>
                          <a:effectLst/>
                        </a:rPr>
                        <a:t>-3.76</a:t>
                      </a:r>
                      <a:endParaRPr lang="es-CO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76904471"/>
                  </a:ext>
                </a:extLst>
              </a:tr>
            </a:tbl>
          </a:graphicData>
        </a:graphic>
      </p:graphicFrame>
      <p:graphicFrame>
        <p:nvGraphicFramePr>
          <p:cNvPr id="12" name="Marcador de contenido 10">
            <a:extLst>
              <a:ext uri="{FF2B5EF4-FFF2-40B4-BE49-F238E27FC236}">
                <a16:creationId xmlns:a16="http://schemas.microsoft.com/office/drawing/2014/main" id="{F74D5466-01EF-9988-4E68-A3CF46754531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4164084109"/>
              </p:ext>
            </p:extLst>
          </p:nvPr>
        </p:nvGraphicFramePr>
        <p:xfrm>
          <a:off x="6172200" y="2366962"/>
          <a:ext cx="5105400" cy="379138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76350">
                  <a:extLst>
                    <a:ext uri="{9D8B030D-6E8A-4147-A177-3AD203B41FA5}">
                      <a16:colId xmlns:a16="http://schemas.microsoft.com/office/drawing/2014/main" val="2085257226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4195514373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3258696641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3561641564"/>
                    </a:ext>
                  </a:extLst>
                </a:gridCol>
              </a:tblGrid>
              <a:tr h="830785">
                <a:tc gridSpan="4">
                  <a:txBody>
                    <a:bodyPr/>
                    <a:lstStyle/>
                    <a:p>
                      <a:pPr algn="ctr"/>
                      <a:r>
                        <a:rPr lang="es-ES" sz="1800" b="1" kern="1200" dirty="0">
                          <a:solidFill>
                            <a:schemeClr val="lt1"/>
                          </a:solidFill>
                          <a:effectLst/>
                        </a:rPr>
                        <a:t>Lote B-2 Análisis del coagulo de campo a la </a:t>
                      </a:r>
                      <a:r>
                        <a:rPr lang="es-ES" sz="1800" b="1" kern="1200" dirty="0">
                          <a:solidFill>
                            <a:schemeClr val="tx1"/>
                          </a:solidFill>
                          <a:effectLst/>
                        </a:rPr>
                        <a:t>intemperie</a:t>
                      </a:r>
                    </a:p>
                    <a:p>
                      <a:pPr algn="ctr"/>
                      <a:r>
                        <a:rPr lang="es-ES" sz="1800" b="1" kern="1200" dirty="0">
                          <a:solidFill>
                            <a:schemeClr val="lt1"/>
                          </a:solidFill>
                          <a:effectLst/>
                        </a:rPr>
                        <a:t>Producción en el día 25</a:t>
                      </a:r>
                      <a:endParaRPr lang="es-CO" sz="1000" kern="100" dirty="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6540925"/>
                  </a:ext>
                </a:extLst>
              </a:tr>
              <a:tr h="374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>
                          <a:solidFill>
                            <a:srgbClr val="000000"/>
                          </a:solidFill>
                          <a:effectLst/>
                        </a:rPr>
                        <a:t>Días de maduración</a:t>
                      </a:r>
                      <a:endParaRPr lang="es-CO" sz="1000" kern="10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w Cen MT (Cuerpo)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25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w Cen MT (Cuerpo)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Variación 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Tw Cen MT (Cuerpo)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26668293"/>
                  </a:ext>
                </a:extLst>
              </a:tr>
              <a:tr h="6473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>
                          <a:solidFill>
                            <a:srgbClr val="000000"/>
                          </a:solidFill>
                          <a:effectLst/>
                        </a:rPr>
                        <a:t>Peso del coagulo al entrar a planta reportado por bascula [Kg]</a:t>
                      </a:r>
                      <a:endParaRPr lang="es-CO" sz="1000" kern="10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1070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w Cen MT (Cuerpo)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900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Tw Cen MT (Cuerpo)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170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Tw Cen MT (Cuerpo)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71346768"/>
                  </a:ext>
                </a:extLst>
              </a:tr>
              <a:tr h="6473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>
                          <a:solidFill>
                            <a:srgbClr val="000000"/>
                          </a:solidFill>
                          <a:effectLst/>
                        </a:rPr>
                        <a:t>Resultados DRC (Contenido de caucho seco) por laboratorio [%]</a:t>
                      </a:r>
                      <a:endParaRPr lang="es-CO" sz="1000" kern="10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66.31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w Cen MT (Cuerpo)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69.09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w Cen MT (Cuerpo)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-2.79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w Cen MT (Cuerpo)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03727655"/>
                  </a:ext>
                </a:extLst>
              </a:tr>
              <a:tr h="6473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 dirty="0">
                          <a:solidFill>
                            <a:srgbClr val="000000"/>
                          </a:solidFill>
                          <a:effectLst/>
                        </a:rPr>
                        <a:t>Masa seca del coagulo en bodega del almacenamiento [Kg]</a:t>
                      </a:r>
                      <a:endParaRPr lang="es-CO" sz="1000" kern="100" dirty="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698.55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w Cen MT (Cuerpo)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632.51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Tw Cen MT (Cuerpo)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66.04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Tw Cen MT (Cuerpo)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44574181"/>
                  </a:ext>
                </a:extLst>
              </a:tr>
              <a:tr h="6205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000" kern="100" dirty="0">
                          <a:solidFill>
                            <a:srgbClr val="FF0000"/>
                          </a:solidFill>
                          <a:effectLst/>
                        </a:rPr>
                        <a:t>Merma del lote  durante los 25 días de almacenamiento [%]</a:t>
                      </a:r>
                      <a:endParaRPr lang="es-CO" sz="1000" kern="100" dirty="0">
                        <a:effectLst/>
                        <a:latin typeface="Tw Cen MT (Cuerpo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Tw Cen MT (Cuerpo)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Tw Cen MT (Cuerpo)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u="none" strike="noStrike" dirty="0">
                          <a:solidFill>
                            <a:srgbClr val="FF0000"/>
                          </a:solidFill>
                          <a:effectLst/>
                        </a:rPr>
                        <a:t>-9.45</a:t>
                      </a:r>
                      <a:endParaRPr lang="es-CO" sz="1200" b="0" i="0" u="none" strike="noStrike" dirty="0">
                        <a:solidFill>
                          <a:srgbClr val="FF0000"/>
                        </a:solidFill>
                        <a:effectLst/>
                        <a:latin typeface="Tw Cen MT (Cuerpo)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76904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4293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A99106-AEB4-A4BD-1F1D-C087D2D24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anchor="ctr">
            <a:normAutofit/>
          </a:bodyPr>
          <a:lstStyle/>
          <a:p>
            <a:r>
              <a:rPr lang="es-ES" kern="0" dirty="0">
                <a:effectLst/>
              </a:rPr>
              <a:t>Lote A-1: Cambios de la materia prima durante el almacenamiento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54110FD-ED3F-2EA7-5EE5-3B798D4AAA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146328" y="4643307"/>
            <a:ext cx="5106027" cy="723900"/>
          </a:xfrm>
        </p:spPr>
        <p:txBody>
          <a:bodyPr>
            <a:normAutofit fontScale="77500" lnSpcReduction="20000"/>
          </a:bodyPr>
          <a:lstStyle/>
          <a:p>
            <a:endParaRPr lang="es-ES" kern="0" dirty="0">
              <a:effectLst/>
            </a:endParaRPr>
          </a:p>
          <a:p>
            <a:r>
              <a:rPr lang="es-ES" kern="0" dirty="0">
                <a:effectLst/>
              </a:rPr>
              <a:t>Lote A-1 día cero de maduración a la intemperie.</a:t>
            </a:r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187A19B-DECD-8686-626D-419D66CAD0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70" r="-1018" b="8961"/>
          <a:stretch>
            <a:fillRect/>
          </a:stretch>
        </p:blipFill>
        <p:spPr bwMode="auto">
          <a:xfrm>
            <a:off x="1146954" y="2365280"/>
            <a:ext cx="5105401" cy="2513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n 9" descr="Imagen que contiene exterior, roca, edificio, ladrillo&#10;&#10;Descripción generada automáticamente">
            <a:extLst>
              <a:ext uri="{FF2B5EF4-FFF2-40B4-BE49-F238E27FC236}">
                <a16:creationId xmlns:a16="http://schemas.microsoft.com/office/drawing/2014/main" id="{7FC0DD3F-B01F-054F-96CC-3678336B4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42" r="882" b="9367"/>
          <a:stretch>
            <a:fillRect/>
          </a:stretch>
        </p:blipFill>
        <p:spPr bwMode="auto">
          <a:xfrm>
            <a:off x="7014353" y="2347074"/>
            <a:ext cx="4263872" cy="2531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01B1306A-3044-CE8F-533B-9B70846642BD}"/>
              </a:ext>
            </a:extLst>
          </p:cNvPr>
          <p:cNvSpPr txBox="1">
            <a:spLocks/>
          </p:cNvSpPr>
          <p:nvPr/>
        </p:nvSpPr>
        <p:spPr>
          <a:xfrm>
            <a:off x="6593276" y="4643307"/>
            <a:ext cx="5106027" cy="723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es-ES" kern="0" dirty="0"/>
          </a:p>
          <a:p>
            <a:r>
              <a:rPr lang="es-E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Lote A -1 71 </a:t>
            </a:r>
            <a:r>
              <a:rPr lang="es-CO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días </a:t>
            </a:r>
            <a:r>
              <a:rPr lang="es-E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 maduración a la intemperie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63474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369" y="178107"/>
            <a:ext cx="3247901" cy="1641815"/>
          </a:xfrm>
          <a:noFill/>
        </p:spPr>
        <p:txBody>
          <a:bodyPr rtlCol="0">
            <a:normAutofit/>
          </a:bodyPr>
          <a:lstStyle/>
          <a:p>
            <a:pPr rtl="0"/>
            <a:r>
              <a:rPr lang="es-ES" sz="40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Merma total</a:t>
            </a:r>
            <a:br>
              <a:rPr lang="es-ES" sz="4000" noProof="1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s-ES" sz="24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lote B-1y lote B-2</a:t>
            </a:r>
            <a:endParaRPr lang="es-ES" sz="400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14" name="Marcador de contenido 13">
            <a:extLst>
              <a:ext uri="{FF2B5EF4-FFF2-40B4-BE49-F238E27FC236}">
                <a16:creationId xmlns:a16="http://schemas.microsoft.com/office/drawing/2014/main" id="{A1671638-8A6D-3B47-278E-A4445C1AE9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2263192"/>
              </p:ext>
            </p:extLst>
          </p:nvPr>
        </p:nvGraphicFramePr>
        <p:xfrm>
          <a:off x="914401" y="1544715"/>
          <a:ext cx="6729273" cy="4246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CuadroTexto 17">
            <a:extLst>
              <a:ext uri="{FF2B5EF4-FFF2-40B4-BE49-F238E27FC236}">
                <a16:creationId xmlns:a16="http://schemas.microsoft.com/office/drawing/2014/main" id="{D17E3570-9F04-0659-78E3-1FE92C983240}"/>
              </a:ext>
            </a:extLst>
          </p:cNvPr>
          <p:cNvSpPr txBox="1"/>
          <p:nvPr/>
        </p:nvSpPr>
        <p:spPr>
          <a:xfrm>
            <a:off x="7644566" y="1819922"/>
            <a:ext cx="408150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/>
              <a:t>los resultados muestran que la condición de almacenamiento con respecto a pérdida de masa seca o la merma durante la maduración nos mostró que la pérdida de masa seca es mayor si la materia prima se encuentra expuesta al sol y la lluvia.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82507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CF6464-BD70-1A39-A183-427DAF853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6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información relevante de las pruebas</a:t>
            </a:r>
            <a:endParaRPr lang="es-CO" dirty="0"/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482F4385-78BB-1F52-9F28-838CFC7A923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3227611"/>
              </p:ext>
            </p:extLst>
          </p:nvPr>
        </p:nvGraphicFramePr>
        <p:xfrm>
          <a:off x="913774" y="2418267"/>
          <a:ext cx="10364453" cy="28195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694">
                  <a:extLst>
                    <a:ext uri="{9D8B030D-6E8A-4147-A177-3AD203B41FA5}">
                      <a16:colId xmlns:a16="http://schemas.microsoft.com/office/drawing/2014/main" val="526851175"/>
                    </a:ext>
                  </a:extLst>
                </a:gridCol>
                <a:gridCol w="1350517">
                  <a:extLst>
                    <a:ext uri="{9D8B030D-6E8A-4147-A177-3AD203B41FA5}">
                      <a16:colId xmlns:a16="http://schemas.microsoft.com/office/drawing/2014/main" val="1033403442"/>
                    </a:ext>
                  </a:extLst>
                </a:gridCol>
                <a:gridCol w="1151606">
                  <a:extLst>
                    <a:ext uri="{9D8B030D-6E8A-4147-A177-3AD203B41FA5}">
                      <a16:colId xmlns:a16="http://schemas.microsoft.com/office/drawing/2014/main" val="3372846248"/>
                    </a:ext>
                  </a:extLst>
                </a:gridCol>
                <a:gridCol w="1151606">
                  <a:extLst>
                    <a:ext uri="{9D8B030D-6E8A-4147-A177-3AD203B41FA5}">
                      <a16:colId xmlns:a16="http://schemas.microsoft.com/office/drawing/2014/main" val="1071948096"/>
                    </a:ext>
                  </a:extLst>
                </a:gridCol>
                <a:gridCol w="1224425">
                  <a:extLst>
                    <a:ext uri="{9D8B030D-6E8A-4147-A177-3AD203B41FA5}">
                      <a16:colId xmlns:a16="http://schemas.microsoft.com/office/drawing/2014/main" val="1691803867"/>
                    </a:ext>
                  </a:extLst>
                </a:gridCol>
                <a:gridCol w="1078787">
                  <a:extLst>
                    <a:ext uri="{9D8B030D-6E8A-4147-A177-3AD203B41FA5}">
                      <a16:colId xmlns:a16="http://schemas.microsoft.com/office/drawing/2014/main" val="4092231253"/>
                    </a:ext>
                  </a:extLst>
                </a:gridCol>
                <a:gridCol w="1151606">
                  <a:extLst>
                    <a:ext uri="{9D8B030D-6E8A-4147-A177-3AD203B41FA5}">
                      <a16:colId xmlns:a16="http://schemas.microsoft.com/office/drawing/2014/main" val="467528103"/>
                    </a:ext>
                  </a:extLst>
                </a:gridCol>
                <a:gridCol w="1151606">
                  <a:extLst>
                    <a:ext uri="{9D8B030D-6E8A-4147-A177-3AD203B41FA5}">
                      <a16:colId xmlns:a16="http://schemas.microsoft.com/office/drawing/2014/main" val="2947384482"/>
                    </a:ext>
                  </a:extLst>
                </a:gridCol>
                <a:gridCol w="1151606">
                  <a:extLst>
                    <a:ext uri="{9D8B030D-6E8A-4147-A177-3AD203B41FA5}">
                      <a16:colId xmlns:a16="http://schemas.microsoft.com/office/drawing/2014/main" val="2684313789"/>
                    </a:ext>
                  </a:extLst>
                </a:gridCol>
              </a:tblGrid>
              <a:tr h="9631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Lote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Condición de almacenamiento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Maduración en odega [días]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Incremento DRC [%]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Pérdida de masa seca almacenamiento [Kg]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Merma almacenamiento [%]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Merma laboratorio [%]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Merma línea de producción [%]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Merma total [%]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36660837"/>
                  </a:ext>
                </a:extLst>
              </a:tr>
              <a:tr h="4640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A-1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Intemperie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4.93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98.37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-15.66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-7.62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-1.19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-22.09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260846215"/>
                  </a:ext>
                </a:extLst>
              </a:tr>
              <a:tr h="4640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A-2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Intemperie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4.07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30.56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-5.91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-7.05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-0.42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-12.55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891911578"/>
                  </a:ext>
                </a:extLst>
              </a:tr>
              <a:tr h="4640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B-1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Bajo techo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13.97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27.45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-3.76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-4.28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-0.16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-7.88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212440040"/>
                  </a:ext>
                </a:extLst>
              </a:tr>
              <a:tr h="4640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B-2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Intemperie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2.79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66.04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-9.45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-3.43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CO" sz="12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-12.56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096848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5302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n 2">
            <a:extLst>
              <a:ext uri="{FF2B5EF4-FFF2-40B4-BE49-F238E27FC236}">
                <a16:creationId xmlns:a16="http://schemas.microsoft.com/office/drawing/2014/main" id="{22790EC5-ACA7-4536-8066-B60199F3C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5F86BEAF-FD24-4827-AD37-6785EBC9C2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6" name="Rectángulo 25">
            <a:extLst>
              <a:ext uri="{FF2B5EF4-FFF2-40B4-BE49-F238E27FC236}">
                <a16:creationId xmlns:a16="http://schemas.microsoft.com/office/drawing/2014/main" id="{DC3B8C6B-63CA-4384-8059-2036BE520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28" name="Imagen 2">
            <a:extLst>
              <a:ext uri="{FF2B5EF4-FFF2-40B4-BE49-F238E27FC236}">
                <a16:creationId xmlns:a16="http://schemas.microsoft.com/office/drawing/2014/main" id="{F5B52056-26AD-4841-8A16-C1D9E3C099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C71B03AA-C0EB-4104-84F8-E1AB8BFBE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09C2B723-6C2F-49DE-A429-50BDFD1AD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58B2B72-EB44-4428-96AA-8636E4A4A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3373" y="618518"/>
            <a:ext cx="6672886" cy="7973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s-ES" sz="440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Replica</a:t>
            </a:r>
          </a:p>
        </p:txBody>
      </p:sp>
      <p:graphicFrame>
        <p:nvGraphicFramePr>
          <p:cNvPr id="12" name="Marcador de contenido 8" descr="SmartArt">
            <a:extLst>
              <a:ext uri="{FF2B5EF4-FFF2-40B4-BE49-F238E27FC236}">
                <a16:creationId xmlns:a16="http://schemas.microsoft.com/office/drawing/2014/main" id="{392A9BA3-CD8D-4E63-8279-5904B3797DA7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830219580"/>
              </p:ext>
            </p:extLst>
          </p:nvPr>
        </p:nvGraphicFramePr>
        <p:xfrm>
          <a:off x="4465047" y="1622324"/>
          <a:ext cx="6812553" cy="4286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7" name="Marcador de contenido 6" descr="Ladrillos en forma de señales de red sobre fondo naranja">
            <a:extLst>
              <a:ext uri="{FF2B5EF4-FFF2-40B4-BE49-F238E27FC236}">
                <a16:creationId xmlns:a16="http://schemas.microsoft.com/office/drawing/2014/main" id="{8106EE51-4570-8CBA-2F96-E225702AA8A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10"/>
          <a:stretch>
            <a:fillRect/>
          </a:stretch>
        </p:blipFill>
        <p:spPr>
          <a:xfrm>
            <a:off x="-3" y="2099567"/>
            <a:ext cx="3988530" cy="2658866"/>
          </a:xfrm>
        </p:spPr>
      </p:pic>
    </p:spTree>
    <p:extLst>
      <p:ext uri="{BB962C8B-B14F-4D97-AF65-F5344CB8AC3E}">
        <p14:creationId xmlns:p14="http://schemas.microsoft.com/office/powerpoint/2010/main" val="3069036693"/>
      </p:ext>
    </p:extLst>
  </p:cSld>
  <p:clrMapOvr>
    <a:masterClrMapping/>
  </p:clrMapOvr>
</p:sld>
</file>

<file path=ppt/theme/theme1.xml><?xml version="1.0" encoding="utf-8"?>
<a:theme xmlns:a="http://schemas.openxmlformats.org/drawingml/2006/main" name="Got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0521887_TF33443810_Win32" id="{50A8CECE-6B52-4DB9-B82F-260D3BF987EF}" vid="{D224B56E-ECC2-40E1-B57F-F3A5EF754AE4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la oficin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93813dd7ca6ad654711aa0ab317e03a3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f11dc0ce689dd3925e84e4e35398c6e7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8E52988-C458-4121-9BF8-864CDB291D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ABA7D41-7EBD-45D7-AFB8-22EF4BFA6BA2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19C9275B-1E7E-409A-9467-302622C468D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Diseño de laboratorio</Template>
  <TotalTime>642</TotalTime>
  <Words>1002</Words>
  <Application>Microsoft Office PowerPoint</Application>
  <PresentationFormat>Panorámica</PresentationFormat>
  <Paragraphs>265</Paragraphs>
  <Slides>14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Tw Cen MT</vt:lpstr>
      <vt:lpstr>Tw Cen MT (Cuerpo)</vt:lpstr>
      <vt:lpstr>Gota</vt:lpstr>
      <vt:lpstr>reporte y análisis de resultados</vt:lpstr>
      <vt:lpstr>Variables y parámetros</vt:lpstr>
      <vt:lpstr>Efecto del tiempo de maduración sobre el porcentaje de merma</vt:lpstr>
      <vt:lpstr>Merma total lote A-1 y lote a-2</vt:lpstr>
      <vt:lpstr>Evaluación de las condiciones de almacenamiento </vt:lpstr>
      <vt:lpstr>Lote A-1: Cambios de la materia prima durante el almacenamiento</vt:lpstr>
      <vt:lpstr>Merma total lote B-1y lote B-2</vt:lpstr>
      <vt:lpstr>información relevante de las pruebas</vt:lpstr>
      <vt:lpstr>Replica</vt:lpstr>
      <vt:lpstr>Merma atribuida a laboratorio</vt:lpstr>
      <vt:lpstr>Evaluación de las condiciones de almacenamiento </vt:lpstr>
      <vt:lpstr>Muestreo y variación del % DRC Lote C</vt:lpstr>
      <vt:lpstr>Estadística de los resultados % DRC. Usando las funciones de Excel. </vt:lpstr>
      <vt:lpstr>2 conclusiones Generales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reporte y análisis de resultados</dc:title>
  <dc:creator>JUAN SUAREZ</dc:creator>
  <cp:lastModifiedBy>JUAN SUAREZ</cp:lastModifiedBy>
  <cp:revision>21</cp:revision>
  <dcterms:created xsi:type="dcterms:W3CDTF">2023-10-09T04:08:07Z</dcterms:created>
  <dcterms:modified xsi:type="dcterms:W3CDTF">2023-10-09T14:50:34Z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